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5" r:id="rId2"/>
    <p:sldId id="324" r:id="rId3"/>
    <p:sldId id="321" r:id="rId4"/>
    <p:sldId id="310" r:id="rId5"/>
    <p:sldId id="320" r:id="rId6"/>
    <p:sldId id="311" r:id="rId7"/>
    <p:sldId id="313" r:id="rId8"/>
    <p:sldId id="322" r:id="rId9"/>
    <p:sldId id="312" r:id="rId10"/>
    <p:sldId id="325" r:id="rId11"/>
    <p:sldId id="314" r:id="rId12"/>
    <p:sldId id="315" r:id="rId13"/>
    <p:sldId id="316" r:id="rId14"/>
    <p:sldId id="317" r:id="rId15"/>
    <p:sldId id="328" r:id="rId16"/>
    <p:sldId id="327" r:id="rId17"/>
    <p:sldId id="318" r:id="rId18"/>
    <p:sldId id="323" r:id="rId19"/>
  </p:sldIdLst>
  <p:sldSz cx="12188825" cy="6858000"/>
  <p:notesSz cx="7102475" cy="938847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29" autoAdjust="0"/>
  </p:normalViewPr>
  <p:slideViewPr>
    <p:cSldViewPr showGuides="1">
      <p:cViewPr varScale="1">
        <p:scale>
          <a:sx n="73" d="100"/>
          <a:sy n="73" d="100"/>
        </p:scale>
        <p:origin x="642"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9088EAF-6ECA-4616-85EF-35AA19C641F3}" type="datetimeFigureOut">
              <a:rPr lang="en-US"/>
              <a:t>9/25/2025</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ABD2D7A-D230-4F91-BD59-0A39C2703BA8}" type="datetimeFigureOut">
              <a:rPr lang="en-US"/>
              <a:t>9/25/2025</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p:transition spd="slow" advTm="4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p:transition spd="slow" advTm="4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p:transition spd="slow" advTm="4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p:transition spd="slow" advTm="4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p:transition spd="slow" advTm="4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9/25/2025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p:transition spd="slow" advTm="4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9/25/2025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p:transition spd="slow" advTm="4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9/25/2025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p:transition spd="slow" advTm="4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9/25/2025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p:transition spd="slow" advTm="4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9/25/2025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p:transition spd="slow" advTm="4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9/25/2025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p:transition spd="slow" advTm="4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9/25/2025</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4000">
    <p:push dir="u"/>
  </p:transition>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saginc@networksgy.com" TargetMode="Externa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812" y="228600"/>
            <a:ext cx="2895601" cy="2837817"/>
          </a:xfrm>
          <a:prstGeom prst="ellipse">
            <a:avLst/>
          </a:prstGeom>
          <a:noFill/>
          <a:ln>
            <a:noFill/>
          </a:ln>
        </p:spPr>
        <p:style>
          <a:lnRef idx="0">
            <a:scrgbClr r="0" g="0" b="0"/>
          </a:lnRef>
          <a:fillRef idx="0">
            <a:scrgbClr r="0" g="0" b="0"/>
          </a:fillRef>
          <a:effectRef idx="0">
            <a:scrgbClr r="0" g="0" b="0"/>
          </a:effectRef>
          <a:fontRef idx="minor">
            <a:schemeClr val="dk1"/>
          </a:fontRef>
        </p:style>
      </p:pic>
      <p:sp>
        <p:nvSpPr>
          <p:cNvPr id="3" name="Title 2"/>
          <p:cNvSpPr>
            <a:spLocks noGrp="1"/>
          </p:cNvSpPr>
          <p:nvPr>
            <p:ph type="ctrTitle"/>
          </p:nvPr>
        </p:nvSpPr>
        <p:spPr/>
        <p:txBody>
          <a:bodyPr/>
          <a:lstStyle/>
          <a:p>
            <a:r>
              <a:rPr lang="en-US" dirty="0" smtClean="0"/>
              <a:t>Shipping Association of Guyana (SAG)</a:t>
            </a:r>
            <a:endParaRPr lang="en-US" dirty="0"/>
          </a:p>
        </p:txBody>
      </p:sp>
      <p:sp>
        <p:nvSpPr>
          <p:cNvPr id="4" name="Subtitle 3"/>
          <p:cNvSpPr>
            <a:spLocks noGrp="1"/>
          </p:cNvSpPr>
          <p:nvPr>
            <p:ph type="subTitle" idx="1"/>
          </p:nvPr>
        </p:nvSpPr>
        <p:spPr/>
        <p:txBody>
          <a:bodyPr>
            <a:normAutofit/>
          </a:bodyPr>
          <a:lstStyle/>
          <a:p>
            <a:r>
              <a:rPr lang="it-IT" sz="2800" dirty="0" smtClean="0"/>
              <a:t>LEADERS IN ADVOCACY FOR THE SHIPPING INDUSTRY</a:t>
            </a:r>
            <a:endParaRPr lang="it-IT" sz="2800" dirty="0"/>
          </a:p>
        </p:txBody>
      </p:sp>
    </p:spTree>
    <p:extLst>
      <p:ext uri="{BB962C8B-B14F-4D97-AF65-F5344CB8AC3E}">
        <p14:creationId xmlns:p14="http://schemas.microsoft.com/office/powerpoint/2010/main" val="2808920126"/>
      </p:ext>
    </p:extLst>
  </p:cSld>
  <p:clrMapOvr>
    <a:masterClrMapping/>
  </p:clrMapOvr>
  <p:transition spd="slow" advTm="4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1166949"/>
            <a:ext cx="9134391" cy="5081451"/>
          </a:xfrm>
        </p:spPr>
        <p:txBody>
          <a:bodyPr>
            <a:normAutofit lnSpcReduction="10000"/>
          </a:bodyPr>
          <a:lstStyle/>
          <a:p>
            <a:pPr marL="0" indent="0">
              <a:buNone/>
            </a:pPr>
            <a:r>
              <a:rPr lang="en-US" b="1" u="sng" dirty="0" smtClean="0"/>
              <a:t>COMMITTEE </a:t>
            </a:r>
            <a:r>
              <a:rPr lang="en-US" b="1" u="sng" dirty="0"/>
              <a:t>MEMBERS</a:t>
            </a:r>
          </a:p>
          <a:p>
            <a:pPr marL="0" indent="0">
              <a:buNone/>
            </a:pPr>
            <a:r>
              <a:rPr lang="en-US" b="1" dirty="0"/>
              <a:t>Ms. Glenis Hodge                     </a:t>
            </a:r>
            <a:endParaRPr lang="en-US" b="1" dirty="0" smtClean="0"/>
          </a:p>
          <a:p>
            <a:pPr marL="0" indent="0">
              <a:buNone/>
            </a:pPr>
            <a:r>
              <a:rPr lang="en-US" b="1" dirty="0" smtClean="0"/>
              <a:t>Mr</a:t>
            </a:r>
            <a:r>
              <a:rPr lang="en-US" b="1" dirty="0"/>
              <a:t>. Hayley Gilbert</a:t>
            </a:r>
          </a:p>
          <a:p>
            <a:pPr marL="0" indent="0">
              <a:buNone/>
            </a:pPr>
            <a:r>
              <a:rPr lang="en-US" b="1" dirty="0"/>
              <a:t>Mr. </a:t>
            </a:r>
            <a:r>
              <a:rPr lang="en-US" b="1" dirty="0" err="1"/>
              <a:t>Gidel</a:t>
            </a:r>
            <a:r>
              <a:rPr lang="en-US" b="1" dirty="0"/>
              <a:t> </a:t>
            </a:r>
            <a:r>
              <a:rPr lang="en-US" b="1" dirty="0" err="1"/>
              <a:t>Thomside</a:t>
            </a:r>
            <a:r>
              <a:rPr lang="en-US" b="1" dirty="0"/>
              <a:t>                 </a:t>
            </a:r>
          </a:p>
          <a:p>
            <a:pPr marL="0" indent="0">
              <a:buNone/>
            </a:pPr>
            <a:r>
              <a:rPr lang="en-US" b="1" dirty="0"/>
              <a:t> Mr. </a:t>
            </a:r>
            <a:r>
              <a:rPr lang="en-US" b="1" dirty="0" err="1"/>
              <a:t>Gobin</a:t>
            </a:r>
            <a:r>
              <a:rPr lang="en-US" b="1" dirty="0"/>
              <a:t> </a:t>
            </a:r>
            <a:r>
              <a:rPr lang="en-US" b="1" dirty="0" err="1"/>
              <a:t>Persaud</a:t>
            </a:r>
            <a:endParaRPr lang="en-US" b="1" dirty="0"/>
          </a:p>
          <a:p>
            <a:pPr marL="0" indent="0">
              <a:buNone/>
            </a:pPr>
            <a:r>
              <a:rPr lang="en-US" b="1" dirty="0" smtClean="0"/>
              <a:t>Ms</a:t>
            </a:r>
            <a:r>
              <a:rPr lang="en-US" b="1" dirty="0"/>
              <a:t>. Jennifer </a:t>
            </a:r>
            <a:r>
              <a:rPr lang="en-US" b="1" dirty="0" err="1"/>
              <a:t>Prashad</a:t>
            </a:r>
            <a:r>
              <a:rPr lang="en-US" b="1" dirty="0"/>
              <a:t>            </a:t>
            </a:r>
          </a:p>
          <a:p>
            <a:pPr marL="0" indent="0">
              <a:buNone/>
            </a:pPr>
            <a:r>
              <a:rPr lang="en-US" b="1" dirty="0" smtClean="0"/>
              <a:t>Mr</a:t>
            </a:r>
            <a:r>
              <a:rPr lang="en-US" b="1" dirty="0"/>
              <a:t>.  </a:t>
            </a:r>
            <a:r>
              <a:rPr lang="en-US" b="1" dirty="0" err="1"/>
              <a:t>Sachin</a:t>
            </a:r>
            <a:r>
              <a:rPr lang="en-US" b="1" dirty="0"/>
              <a:t> </a:t>
            </a:r>
            <a:r>
              <a:rPr lang="en-US" b="1" dirty="0" err="1"/>
              <a:t>Prittipaul</a:t>
            </a:r>
            <a:endParaRPr lang="en-US" b="1" dirty="0"/>
          </a:p>
          <a:p>
            <a:pPr marL="0" indent="0">
              <a:buNone/>
            </a:pPr>
            <a:r>
              <a:rPr lang="en-US" b="1" dirty="0"/>
              <a:t>Mr. </a:t>
            </a:r>
            <a:r>
              <a:rPr lang="en-US" b="1" dirty="0" err="1"/>
              <a:t>Chandradat</a:t>
            </a:r>
            <a:r>
              <a:rPr lang="en-US" b="1" dirty="0"/>
              <a:t> </a:t>
            </a:r>
            <a:r>
              <a:rPr lang="en-US" b="1" dirty="0" err="1" smtClean="0"/>
              <a:t>Chintamani</a:t>
            </a:r>
            <a:endParaRPr lang="en-US" b="1" dirty="0" smtClean="0"/>
          </a:p>
          <a:p>
            <a:pPr marL="0" indent="0">
              <a:buNone/>
            </a:pPr>
            <a:r>
              <a:rPr lang="en-US" b="1" dirty="0" smtClean="0"/>
              <a:t>Ms. </a:t>
            </a:r>
            <a:r>
              <a:rPr lang="en-US" b="1" dirty="0" err="1" smtClean="0"/>
              <a:t>Nalini</a:t>
            </a:r>
            <a:r>
              <a:rPr lang="en-US" b="1" dirty="0" smtClean="0"/>
              <a:t> </a:t>
            </a:r>
            <a:r>
              <a:rPr lang="en-US" b="1" dirty="0" err="1" smtClean="0"/>
              <a:t>Jamuna</a:t>
            </a:r>
            <a:endParaRPr lang="en-US" b="1" dirty="0"/>
          </a:p>
          <a:p>
            <a:pPr marL="0" indent="0">
              <a:buNone/>
            </a:pPr>
            <a:r>
              <a:rPr lang="en-US" b="1" dirty="0"/>
              <a:t>Immediate Past Chairman  - Mr. Philip </a:t>
            </a:r>
            <a:r>
              <a:rPr lang="en-US" b="1" dirty="0" err="1"/>
              <a:t>Fernandes</a:t>
            </a:r>
            <a:r>
              <a:rPr lang="en-US" b="1" dirty="0"/>
              <a:t> </a:t>
            </a:r>
            <a:endParaRPr lang="en-US" b="1" dirty="0" smtClean="0"/>
          </a:p>
        </p:txBody>
      </p:sp>
      <p:sp>
        <p:nvSpPr>
          <p:cNvPr id="4" name="Title 12"/>
          <p:cNvSpPr>
            <a:spLocks noGrp="1"/>
          </p:cNvSpPr>
          <p:nvPr>
            <p:ph type="title"/>
          </p:nvPr>
        </p:nvSpPr>
        <p:spPr>
          <a:xfrm>
            <a:off x="1522413" y="152400"/>
            <a:ext cx="8991602" cy="990600"/>
          </a:xfrm>
        </p:spPr>
        <p:txBody>
          <a:bodyPr>
            <a:normAutofit/>
          </a:bodyPr>
          <a:lstStyle/>
          <a:p>
            <a:r>
              <a:rPr lang="en-US" sz="5400" dirty="0" smtClean="0"/>
              <a:t>OUR MANAGEMENT </a:t>
            </a:r>
            <a:endParaRPr lang="en-US" sz="5400" dirty="0"/>
          </a:p>
        </p:txBody>
      </p:sp>
    </p:spTree>
    <p:extLst>
      <p:ext uri="{BB962C8B-B14F-4D97-AF65-F5344CB8AC3E}">
        <p14:creationId xmlns:p14="http://schemas.microsoft.com/office/powerpoint/2010/main" val="1553020022"/>
      </p:ext>
    </p:extLst>
  </p:cSld>
  <p:clrMapOvr>
    <a:masterClrMapping/>
  </p:clrMapOvr>
  <p:transition spd="slow" advTm="4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4095" y="386443"/>
            <a:ext cx="9144001" cy="1371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en-US" sz="5400" dirty="0" smtClean="0"/>
              <a:t>MAJOR GOALS </a:t>
            </a:r>
            <a:endParaRPr lang="en-US" sz="5400" dirty="0"/>
          </a:p>
        </p:txBody>
      </p:sp>
      <p:sp>
        <p:nvSpPr>
          <p:cNvPr id="8" name="Rectangle 7"/>
          <p:cNvSpPr/>
          <p:nvPr/>
        </p:nvSpPr>
        <p:spPr>
          <a:xfrm>
            <a:off x="5332412" y="1905000"/>
            <a:ext cx="5838116" cy="4678204"/>
          </a:xfrm>
          <a:prstGeom prst="rect">
            <a:avLst/>
          </a:prstGeom>
        </p:spPr>
        <p:txBody>
          <a:bodyPr wrap="square">
            <a:spAutoFit/>
          </a:bodyPr>
          <a:lstStyle/>
          <a:p>
            <a:pPr marL="285750" indent="-285750">
              <a:buFont typeface="Wingdings" panose="05000000000000000000" pitchFamily="2" charset="2"/>
              <a:buChar char="q"/>
            </a:pPr>
            <a:r>
              <a:rPr lang="en-US" sz="2000" dirty="0" smtClean="0"/>
              <a:t>Initiate and implement Skill Development and Awareness Training programmes.</a:t>
            </a:r>
          </a:p>
          <a:p>
            <a:pPr marL="285750" indent="-285750">
              <a:buFont typeface="Wingdings" panose="05000000000000000000" pitchFamily="2" charset="2"/>
              <a:buChar char="q"/>
            </a:pPr>
            <a:r>
              <a:rPr lang="en-US" sz="2000" dirty="0" smtClean="0"/>
              <a:t>Ensure Shipping operators comply with international regulations and conventions and adopt environmentally safer practices.</a:t>
            </a:r>
          </a:p>
          <a:p>
            <a:pPr marL="285750" indent="-285750">
              <a:buFont typeface="Wingdings" panose="05000000000000000000" pitchFamily="2" charset="2"/>
              <a:buChar char="q"/>
            </a:pPr>
            <a:r>
              <a:rPr lang="en-US" sz="2000" dirty="0" smtClean="0"/>
              <a:t>Strengthen Executive and Member commitments and enhance advocacy activities. </a:t>
            </a:r>
          </a:p>
          <a:p>
            <a:pPr marL="285750" indent="-285750">
              <a:buFont typeface="Wingdings" panose="05000000000000000000" pitchFamily="2" charset="2"/>
              <a:buChar char="q"/>
            </a:pPr>
            <a:r>
              <a:rPr lang="en-US" sz="2000" dirty="0" smtClean="0"/>
              <a:t>Diversify and expand our membership to include inland and coastal shipping/hauling operators </a:t>
            </a:r>
          </a:p>
          <a:p>
            <a:pPr marL="285750" indent="-285750">
              <a:buFont typeface="Wingdings" panose="05000000000000000000" pitchFamily="2" charset="2"/>
              <a:buChar char="q"/>
            </a:pPr>
            <a:r>
              <a:rPr lang="en-US" sz="2000" dirty="0" smtClean="0"/>
              <a:t>Establish research and responsiveness capabilities and build proficiency in information Technology.</a:t>
            </a:r>
          </a:p>
          <a:p>
            <a:pPr marL="285750" indent="-285750">
              <a:buFont typeface="Wingdings" panose="05000000000000000000" pitchFamily="2" charset="2"/>
              <a:buChar char="q"/>
            </a:pPr>
            <a:r>
              <a:rPr lang="en-US" sz="2000" dirty="0" smtClean="0"/>
              <a:t>Strengthen network capacity and public relations capabilities specifically  to boost the Association’s image. </a:t>
            </a:r>
          </a:p>
          <a:p>
            <a:endParaRPr lang="en-US"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5976" y="1870166"/>
            <a:ext cx="3276601" cy="2203232"/>
          </a:xfrm>
          <a:prstGeom prst="rect">
            <a:avLst/>
          </a:prstGeom>
          <a:ln>
            <a:noFill/>
          </a:ln>
          <a:effectLst>
            <a:softEdge rad="112500"/>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101" b="17558"/>
          <a:stretch/>
        </p:blipFill>
        <p:spPr>
          <a:xfrm>
            <a:off x="1707088" y="4244102"/>
            <a:ext cx="3371323"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8160142"/>
      </p:ext>
    </p:extLst>
  </p:cSld>
  <p:clrMapOvr>
    <a:masterClrMapping/>
  </p:clrMapOvr>
  <p:transition spd="slow" advTm="4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2411" y="1758042"/>
            <a:ext cx="4416552" cy="4490357"/>
          </a:xfrm>
        </p:spPr>
        <p:txBody>
          <a:bodyPr>
            <a:normAutofit/>
          </a:bodyPr>
          <a:lstStyle/>
          <a:p>
            <a:pPr marL="0" indent="0">
              <a:buNone/>
            </a:pPr>
            <a:r>
              <a:rPr lang="en-US" sz="2000" b="1" dirty="0" smtClean="0">
                <a:latin typeface="Franklin Gothic Medium" panose="020B0603020102020204" pitchFamily="34" charset="0"/>
                <a:cs typeface="Calibri" panose="020F0502020204030204" pitchFamily="34" charset="0"/>
              </a:rPr>
              <a:t>1</a:t>
            </a:r>
            <a:r>
              <a:rPr lang="en-US" sz="2000" b="1" dirty="0">
                <a:latin typeface="Franklin Gothic Medium" panose="020B0603020102020204" pitchFamily="34" charset="0"/>
                <a:cs typeface="Calibri" panose="020F0502020204030204" pitchFamily="34" charset="0"/>
              </a:rPr>
              <a:t>. AFS Shipping Agency Inc</a:t>
            </a:r>
            <a:r>
              <a:rPr lang="en-US" sz="2000" b="1" dirty="0" smtClean="0">
                <a:latin typeface="Franklin Gothic Medium" panose="020B0603020102020204" pitchFamily="34" charset="0"/>
                <a:cs typeface="Calibri" panose="020F0502020204030204" pitchFamily="34" charset="0"/>
              </a:rPr>
              <a:t>.</a:t>
            </a:r>
          </a:p>
          <a:p>
            <a:pPr marL="0" indent="0">
              <a:buNone/>
            </a:pPr>
            <a:r>
              <a:rPr lang="en-US" sz="2000" b="1" dirty="0">
                <a:latin typeface="Franklin Gothic Medium" panose="020B0603020102020204" pitchFamily="34" charset="0"/>
                <a:cs typeface="Calibri" panose="020F0502020204030204" pitchFamily="34" charset="0"/>
              </a:rPr>
              <a:t>2</a:t>
            </a:r>
            <a:r>
              <a:rPr lang="en-US" sz="2000" b="1" dirty="0" smtClean="0">
                <a:latin typeface="Franklin Gothic Medium" panose="020B0603020102020204" pitchFamily="34" charset="0"/>
                <a:cs typeface="Calibri" panose="020F0502020204030204" pitchFamily="34" charset="0"/>
              </a:rPr>
              <a:t>. </a:t>
            </a:r>
            <a:r>
              <a:rPr lang="en-US" sz="2000" b="1" dirty="0">
                <a:latin typeface="Franklin Gothic Medium" panose="020B0603020102020204" pitchFamily="34" charset="0"/>
                <a:cs typeface="Calibri" panose="020F0502020204030204" pitchFamily="34" charset="0"/>
              </a:rPr>
              <a:t>BOSAI Minerals Group (Guyana) Inc. </a:t>
            </a:r>
            <a:endParaRPr lang="en-US" sz="2000" b="1" dirty="0" smtClean="0">
              <a:latin typeface="Franklin Gothic Medium" panose="020B0603020102020204" pitchFamily="34" charset="0"/>
              <a:cs typeface="Calibri" panose="020F0502020204030204" pitchFamily="34" charset="0"/>
            </a:endParaRPr>
          </a:p>
          <a:p>
            <a:pPr marL="0" indent="0">
              <a:buNone/>
            </a:pPr>
            <a:r>
              <a:rPr lang="en-US" sz="2000" b="1" dirty="0">
                <a:latin typeface="Franklin Gothic Medium" panose="020B0603020102020204" pitchFamily="34" charset="0"/>
                <a:cs typeface="Calibri" panose="020F0502020204030204" pitchFamily="34" charset="0"/>
              </a:rPr>
              <a:t>3</a:t>
            </a:r>
            <a:r>
              <a:rPr lang="en-US" sz="2000" b="1" dirty="0" smtClean="0">
                <a:latin typeface="Franklin Gothic Medium" panose="020B0603020102020204" pitchFamily="34" charset="0"/>
                <a:cs typeface="Calibri" panose="020F0502020204030204" pitchFamily="34" charset="0"/>
              </a:rPr>
              <a:t>. </a:t>
            </a:r>
            <a:r>
              <a:rPr lang="en-US" sz="2000" b="1" dirty="0">
                <a:latin typeface="Franklin Gothic Medium" panose="020B0603020102020204" pitchFamily="34" charset="0"/>
                <a:cs typeface="Calibri" panose="020F0502020204030204" pitchFamily="34" charset="0"/>
              </a:rPr>
              <a:t>C&amp;V Caribbean Shipping </a:t>
            </a:r>
            <a:r>
              <a:rPr lang="en-US" sz="2000" b="1" dirty="0" smtClean="0">
                <a:latin typeface="Franklin Gothic Medium" panose="020B0603020102020204" pitchFamily="34" charset="0"/>
                <a:cs typeface="Calibri" panose="020F0502020204030204" pitchFamily="34" charset="0"/>
              </a:rPr>
              <a:t>Ltd. </a:t>
            </a:r>
          </a:p>
          <a:p>
            <a:pPr marL="0" indent="0">
              <a:buNone/>
            </a:pPr>
            <a:r>
              <a:rPr lang="en-US" sz="2000" b="1" dirty="0" smtClean="0">
                <a:latin typeface="Franklin Gothic Medium" panose="020B0603020102020204" pitchFamily="34" charset="0"/>
                <a:cs typeface="Calibri" panose="020F0502020204030204" pitchFamily="34" charset="0"/>
              </a:rPr>
              <a:t>4. </a:t>
            </a:r>
            <a:r>
              <a:rPr lang="en-US" sz="2000" b="1" dirty="0">
                <a:latin typeface="Franklin Gothic Medium" panose="020B0603020102020204" pitchFamily="34" charset="0"/>
                <a:cs typeface="Calibri" panose="020F0502020204030204" pitchFamily="34" charset="0"/>
              </a:rPr>
              <a:t>CCA Guyana Inc</a:t>
            </a:r>
            <a:r>
              <a:rPr lang="en-US" sz="2000" b="1" dirty="0" smtClean="0">
                <a:latin typeface="Franklin Gothic Medium" panose="020B0603020102020204" pitchFamily="34" charset="0"/>
                <a:cs typeface="Calibri" panose="020F0502020204030204" pitchFamily="34" charset="0"/>
              </a:rPr>
              <a:t>.</a:t>
            </a:r>
          </a:p>
          <a:p>
            <a:pPr marL="0" indent="0">
              <a:buNone/>
            </a:pPr>
            <a:r>
              <a:rPr lang="en-US" sz="2000" b="1" dirty="0" smtClean="0">
                <a:latin typeface="Franklin Gothic Medium" panose="020B0603020102020204" pitchFamily="34" charset="0"/>
                <a:cs typeface="Calibri" panose="020F0502020204030204" pitchFamily="34" charset="0"/>
              </a:rPr>
              <a:t>5. </a:t>
            </a:r>
            <a:r>
              <a:rPr lang="en-US" sz="2000" b="1" dirty="0">
                <a:latin typeface="Franklin Gothic Medium" panose="020B0603020102020204" pitchFamily="34" charset="0"/>
                <a:cs typeface="Calibri" panose="020F0502020204030204" pitchFamily="34" charset="0"/>
              </a:rPr>
              <a:t>CMA/CGM – </a:t>
            </a:r>
            <a:r>
              <a:rPr lang="en-US" sz="2000" b="1" dirty="0" smtClean="0">
                <a:latin typeface="Franklin Gothic Medium" panose="020B0603020102020204" pitchFamily="34" charset="0"/>
                <a:cs typeface="Calibri" panose="020F0502020204030204" pitchFamily="34" charset="0"/>
              </a:rPr>
              <a:t>GUYANA</a:t>
            </a:r>
          </a:p>
          <a:p>
            <a:pPr marL="0" indent="0">
              <a:buNone/>
            </a:pPr>
            <a:r>
              <a:rPr lang="en-US" sz="2000" b="1" dirty="0">
                <a:latin typeface="Franklin Gothic Medium" panose="020B0603020102020204" pitchFamily="34" charset="0"/>
                <a:cs typeface="Calibri" panose="020F0502020204030204" pitchFamily="34" charset="0"/>
              </a:rPr>
              <a:t>6</a:t>
            </a:r>
            <a:r>
              <a:rPr lang="en-US" sz="2000" b="1" dirty="0" smtClean="0">
                <a:latin typeface="Franklin Gothic Medium" panose="020B0603020102020204" pitchFamily="34" charset="0"/>
                <a:cs typeface="Calibri" panose="020F0502020204030204" pitchFamily="34" charset="0"/>
              </a:rPr>
              <a:t>. </a:t>
            </a:r>
            <a:r>
              <a:rPr lang="en-US" sz="2000" b="1" dirty="0">
                <a:latin typeface="Franklin Gothic Medium" panose="020B0603020102020204" pitchFamily="34" charset="0"/>
                <a:cs typeface="Calibri" panose="020F0502020204030204" pitchFamily="34" charset="0"/>
              </a:rPr>
              <a:t>D&amp;J Shipping </a:t>
            </a:r>
            <a:r>
              <a:rPr lang="en-US" sz="2000" b="1" dirty="0" smtClean="0">
                <a:latin typeface="Franklin Gothic Medium" panose="020B0603020102020204" pitchFamily="34" charset="0"/>
                <a:cs typeface="Calibri" panose="020F0502020204030204" pitchFamily="34" charset="0"/>
              </a:rPr>
              <a:t>Services Ltd.</a:t>
            </a:r>
          </a:p>
          <a:p>
            <a:pPr marL="0" indent="0">
              <a:buNone/>
            </a:pPr>
            <a:r>
              <a:rPr lang="en-US" sz="2000" b="1" dirty="0" smtClean="0">
                <a:latin typeface="Franklin Gothic Medium" panose="020B0603020102020204" pitchFamily="34" charset="0"/>
                <a:cs typeface="Calibri" panose="020F0502020204030204" pitchFamily="34" charset="0"/>
              </a:rPr>
              <a:t>7. </a:t>
            </a:r>
            <a:r>
              <a:rPr lang="en-US" sz="2000" b="1" dirty="0" err="1">
                <a:latin typeface="Franklin Gothic Medium" panose="020B0603020102020204" pitchFamily="34" charset="0"/>
                <a:cs typeface="Calibri" panose="020F0502020204030204" pitchFamily="34" charset="0"/>
              </a:rPr>
              <a:t>Demerara</a:t>
            </a:r>
            <a:r>
              <a:rPr lang="en-US" sz="2000" b="1" dirty="0">
                <a:latin typeface="Franklin Gothic Medium" panose="020B0603020102020204" pitchFamily="34" charset="0"/>
                <a:cs typeface="Calibri" panose="020F0502020204030204" pitchFamily="34" charset="0"/>
              </a:rPr>
              <a:t> Shipping Co Ltd</a:t>
            </a:r>
            <a:r>
              <a:rPr lang="en-US" sz="2000" b="1" dirty="0" smtClean="0">
                <a:latin typeface="Franklin Gothic Medium" panose="020B0603020102020204" pitchFamily="34" charset="0"/>
                <a:cs typeface="Calibri" panose="020F0502020204030204" pitchFamily="34" charset="0"/>
              </a:rPr>
              <a:t>.</a:t>
            </a:r>
          </a:p>
          <a:p>
            <a:pPr marL="0" indent="0">
              <a:buNone/>
            </a:pPr>
            <a:r>
              <a:rPr lang="en-US" sz="2000" b="1" dirty="0" smtClean="0">
                <a:latin typeface="Franklin Gothic Medium" panose="020B0603020102020204" pitchFamily="34" charset="0"/>
                <a:cs typeface="Calibri" panose="020F0502020204030204" pitchFamily="34" charset="0"/>
              </a:rPr>
              <a:t>8. </a:t>
            </a:r>
            <a:r>
              <a:rPr lang="en-US" sz="2000" b="1" dirty="0" err="1">
                <a:latin typeface="Franklin Gothic Medium" panose="020B0603020102020204" pitchFamily="34" charset="0"/>
                <a:cs typeface="Calibri" panose="020F0502020204030204" pitchFamily="34" charset="0"/>
              </a:rPr>
              <a:t>Delmur</a:t>
            </a:r>
            <a:r>
              <a:rPr lang="en-US" sz="2000" b="1" dirty="0">
                <a:latin typeface="Franklin Gothic Medium" panose="020B0603020102020204" pitchFamily="34" charset="0"/>
                <a:cs typeface="Calibri" panose="020F0502020204030204" pitchFamily="34" charset="0"/>
              </a:rPr>
              <a:t> Co </a:t>
            </a:r>
            <a:r>
              <a:rPr lang="en-US" sz="2000" b="1" dirty="0" smtClean="0">
                <a:latin typeface="Franklin Gothic Medium" panose="020B0603020102020204" pitchFamily="34" charset="0"/>
                <a:cs typeface="Calibri" panose="020F0502020204030204" pitchFamily="34" charset="0"/>
              </a:rPr>
              <a:t>Ltd. </a:t>
            </a:r>
            <a:endParaRPr lang="en-US" sz="2000" b="1" dirty="0">
              <a:latin typeface="Franklin Gothic Medium" panose="020B0603020102020204" pitchFamily="34" charset="0"/>
              <a:cs typeface="Calibri" panose="020F0502020204030204" pitchFamily="34" charset="0"/>
            </a:endParaRPr>
          </a:p>
        </p:txBody>
      </p:sp>
      <p:sp>
        <p:nvSpPr>
          <p:cNvPr id="8" name="Title 1"/>
          <p:cNvSpPr txBox="1">
            <a:spLocks/>
          </p:cNvSpPr>
          <p:nvPr/>
        </p:nvSpPr>
        <p:spPr>
          <a:xfrm>
            <a:off x="1704095" y="386443"/>
            <a:ext cx="9144001" cy="1371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en-US" sz="5400"/>
              <a:t>OUR MEMBERS </a:t>
            </a:r>
            <a:endParaRPr lang="en-US" sz="5400" dirty="0"/>
          </a:p>
        </p:txBody>
      </p:sp>
      <p:sp>
        <p:nvSpPr>
          <p:cNvPr id="9" name="Content Placeholder 3"/>
          <p:cNvSpPr>
            <a:spLocks noGrp="1"/>
          </p:cNvSpPr>
          <p:nvPr>
            <p:ph sz="half" idx="2"/>
          </p:nvPr>
        </p:nvSpPr>
        <p:spPr>
          <a:xfrm>
            <a:off x="6431544" y="1219197"/>
            <a:ext cx="4416552" cy="5029202"/>
          </a:xfrm>
        </p:spPr>
        <p:txBody>
          <a:bodyPr>
            <a:normAutofit fontScale="85000" lnSpcReduction="20000"/>
          </a:bodyPr>
          <a:lstStyle/>
          <a:p>
            <a:pPr marL="0" indent="0">
              <a:buNone/>
            </a:pPr>
            <a:endParaRPr lang="en-US" dirty="0"/>
          </a:p>
          <a:p>
            <a:pPr marL="0" indent="0">
              <a:buNone/>
            </a:pPr>
            <a:r>
              <a:rPr lang="pt-BR" sz="2600" b="1" dirty="0">
                <a:latin typeface="Franklin Gothic Medium" panose="020B0603020102020204" pitchFamily="34" charset="0"/>
              </a:rPr>
              <a:t>9</a:t>
            </a:r>
            <a:r>
              <a:rPr lang="pt-BR" sz="2600" b="1" dirty="0" smtClean="0">
                <a:latin typeface="Franklin Gothic Medium" panose="020B0603020102020204" pitchFamily="34" charset="0"/>
              </a:rPr>
              <a:t>. </a:t>
            </a:r>
            <a:r>
              <a:rPr lang="pt-BR" sz="2600" b="1" dirty="0">
                <a:latin typeface="Franklin Gothic Medium" panose="020B0603020102020204" pitchFamily="34" charset="0"/>
              </a:rPr>
              <a:t>Demerara Sugar Terminals (Guysuco) </a:t>
            </a:r>
          </a:p>
          <a:p>
            <a:pPr marL="0" indent="0">
              <a:buNone/>
            </a:pPr>
            <a:r>
              <a:rPr lang="en-US" sz="2600" b="1" dirty="0" smtClean="0">
                <a:latin typeface="Franklin Gothic Medium" panose="020B0603020102020204" pitchFamily="34" charset="0"/>
              </a:rPr>
              <a:t>10. </a:t>
            </a:r>
            <a:r>
              <a:rPr lang="en-US" sz="2600" b="1" dirty="0">
                <a:latin typeface="Franklin Gothic Medium" panose="020B0603020102020204" pitchFamily="34" charset="0"/>
              </a:rPr>
              <a:t>GAC Logistics &amp; Shipping </a:t>
            </a:r>
          </a:p>
          <a:p>
            <a:pPr marL="0" indent="0">
              <a:buNone/>
            </a:pPr>
            <a:r>
              <a:rPr lang="en-US" sz="2600" b="1" dirty="0" smtClean="0">
                <a:latin typeface="Franklin Gothic Medium" panose="020B0603020102020204" pitchFamily="34" charset="0"/>
              </a:rPr>
              <a:t>11. </a:t>
            </a:r>
            <a:r>
              <a:rPr lang="en-US" sz="2600" b="1" dirty="0">
                <a:latin typeface="Franklin Gothic Medium" panose="020B0603020102020204" pitchFamily="34" charset="0"/>
              </a:rPr>
              <a:t>GAICO Construction Inc. Dredging &amp; Marine Dept. </a:t>
            </a:r>
          </a:p>
          <a:p>
            <a:pPr marL="0" indent="0">
              <a:buNone/>
            </a:pPr>
            <a:r>
              <a:rPr lang="it-IT" sz="2600" b="1" dirty="0" smtClean="0">
                <a:latin typeface="Franklin Gothic Medium" panose="020B0603020102020204" pitchFamily="34" charset="0"/>
              </a:rPr>
              <a:t>12. </a:t>
            </a:r>
            <a:r>
              <a:rPr lang="it-IT" sz="2600" b="1" u="sng" dirty="0">
                <a:latin typeface="Franklin Gothic Medium" panose="020B0603020102020204" pitchFamily="34" charset="0"/>
              </a:rPr>
              <a:t>Genesis</a:t>
            </a:r>
            <a:r>
              <a:rPr lang="it-IT" sz="2600" b="1" dirty="0">
                <a:latin typeface="Franklin Gothic Medium" panose="020B0603020102020204" pitchFamily="34" charset="0"/>
              </a:rPr>
              <a:t> Marine Guyana Inc. </a:t>
            </a:r>
          </a:p>
          <a:p>
            <a:pPr marL="0" indent="0">
              <a:buNone/>
            </a:pPr>
            <a:r>
              <a:rPr lang="en-US" sz="2600" b="1" dirty="0" smtClean="0">
                <a:latin typeface="Franklin Gothic Medium" panose="020B0603020102020204" pitchFamily="34" charset="0"/>
              </a:rPr>
              <a:t>13. </a:t>
            </a:r>
            <a:r>
              <a:rPr lang="en-US" sz="2600" b="1" dirty="0">
                <a:latin typeface="Franklin Gothic Medium" panose="020B0603020102020204" pitchFamily="34" charset="0"/>
              </a:rPr>
              <a:t>Guyana Freight Services Inc. </a:t>
            </a:r>
          </a:p>
          <a:p>
            <a:pPr marL="0" indent="0">
              <a:buNone/>
            </a:pPr>
            <a:r>
              <a:rPr lang="en-US" sz="2600" b="1" dirty="0" smtClean="0">
                <a:latin typeface="Franklin Gothic Medium" panose="020B0603020102020204" pitchFamily="34" charset="0"/>
              </a:rPr>
              <a:t>14. </a:t>
            </a:r>
            <a:r>
              <a:rPr lang="en-US" sz="2600" b="1" dirty="0">
                <a:latin typeface="Franklin Gothic Medium" panose="020B0603020102020204" pitchFamily="34" charset="0"/>
              </a:rPr>
              <a:t>Guyana National Industrial Co. Inc. </a:t>
            </a:r>
          </a:p>
          <a:p>
            <a:pPr marL="0" indent="0">
              <a:buNone/>
            </a:pPr>
            <a:r>
              <a:rPr lang="en-US" sz="2600" b="1" dirty="0" smtClean="0">
                <a:latin typeface="Franklin Gothic Medium" panose="020B0603020102020204" pitchFamily="34" charset="0"/>
              </a:rPr>
              <a:t>15. </a:t>
            </a:r>
            <a:r>
              <a:rPr lang="en-US" sz="2600" b="1" dirty="0">
                <a:latin typeface="Franklin Gothic Medium" panose="020B0603020102020204" pitchFamily="34" charset="0"/>
              </a:rPr>
              <a:t>Guyana National Shipping Corporation Ltd </a:t>
            </a:r>
          </a:p>
          <a:p>
            <a:pPr marL="0" indent="0">
              <a:buNone/>
            </a:pPr>
            <a:r>
              <a:rPr lang="en-US" sz="2600" b="1" dirty="0" smtClean="0">
                <a:latin typeface="Franklin Gothic Medium" panose="020B0603020102020204" pitchFamily="34" charset="0"/>
              </a:rPr>
              <a:t>16. </a:t>
            </a:r>
            <a:r>
              <a:rPr lang="en-US" sz="2600" b="1" dirty="0">
                <a:latin typeface="Franklin Gothic Medium" panose="020B0603020102020204" pitchFamily="34" charset="0"/>
              </a:rPr>
              <a:t>GUYWILLSHIP International </a:t>
            </a:r>
            <a:endParaRPr lang="en-US" sz="2600" b="1" dirty="0" smtClean="0">
              <a:latin typeface="Franklin Gothic Medium" panose="020B0603020102020204" pitchFamily="34" charset="0"/>
            </a:endParaRPr>
          </a:p>
        </p:txBody>
      </p:sp>
    </p:spTree>
    <p:extLst>
      <p:ext uri="{BB962C8B-B14F-4D97-AF65-F5344CB8AC3E}">
        <p14:creationId xmlns:p14="http://schemas.microsoft.com/office/powerpoint/2010/main" val="2681425051"/>
      </p:ext>
    </p:extLst>
  </p:cSld>
  <p:clrMapOvr>
    <a:masterClrMapping/>
  </p:clrMapOvr>
  <p:transition spd="slow" advTm="4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OUR MEMBERS </a:t>
            </a:r>
          </a:p>
        </p:txBody>
      </p:sp>
      <p:sp>
        <p:nvSpPr>
          <p:cNvPr id="3" name="Content Placeholder 3"/>
          <p:cNvSpPr txBox="1">
            <a:spLocks/>
          </p:cNvSpPr>
          <p:nvPr/>
        </p:nvSpPr>
        <p:spPr>
          <a:xfrm>
            <a:off x="1522411" y="1758042"/>
            <a:ext cx="4416552" cy="4490357"/>
          </a:xfrm>
          <a:prstGeom prst="rect">
            <a:avLst/>
          </a:prstGeom>
        </p:spPr>
        <p:txBody>
          <a:bodyPr>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200" b="1" dirty="0" smtClean="0">
                <a:latin typeface="Franklin Gothic Medium" panose="020B0603020102020204" pitchFamily="34" charset="0"/>
              </a:rPr>
              <a:t>17. </a:t>
            </a:r>
            <a:r>
              <a:rPr lang="en-US" sz="2200" b="1" dirty="0">
                <a:latin typeface="Franklin Gothic Medium" panose="020B0603020102020204" pitchFamily="34" charset="0"/>
              </a:rPr>
              <a:t>John </a:t>
            </a:r>
            <a:r>
              <a:rPr lang="en-US" sz="2200" b="1" dirty="0" err="1">
                <a:latin typeface="Franklin Gothic Medium" panose="020B0603020102020204" pitchFamily="34" charset="0"/>
              </a:rPr>
              <a:t>Fernandes</a:t>
            </a:r>
            <a:r>
              <a:rPr lang="en-US" sz="2200" b="1" dirty="0">
                <a:latin typeface="Franklin Gothic Medium" panose="020B0603020102020204" pitchFamily="34" charset="0"/>
              </a:rPr>
              <a:t> Ltd </a:t>
            </a:r>
            <a:endParaRPr lang="en-US" sz="2200" b="1" dirty="0" smtClean="0">
              <a:latin typeface="Franklin Gothic Medium" panose="020B0603020102020204" pitchFamily="34" charset="0"/>
            </a:endParaRPr>
          </a:p>
          <a:p>
            <a:pPr marL="0" indent="0">
              <a:buNone/>
            </a:pPr>
            <a:r>
              <a:rPr lang="en-US" sz="2200" b="1" dirty="0" smtClean="0">
                <a:latin typeface="Franklin Gothic Medium" panose="020B0603020102020204" pitchFamily="34" charset="0"/>
              </a:rPr>
              <a:t>18. </a:t>
            </a:r>
            <a:r>
              <a:rPr lang="en-US" sz="2200" b="1" dirty="0">
                <a:latin typeface="Franklin Gothic Medium" panose="020B0603020102020204" pitchFamily="34" charset="0"/>
              </a:rPr>
              <a:t>J.S.B. Investments Inc. </a:t>
            </a:r>
          </a:p>
          <a:p>
            <a:pPr marL="0" indent="0">
              <a:buNone/>
            </a:pPr>
            <a:r>
              <a:rPr lang="en-US" sz="2200" b="1" dirty="0" smtClean="0">
                <a:latin typeface="Franklin Gothic Medium" panose="020B0603020102020204" pitchFamily="34" charset="0"/>
              </a:rPr>
              <a:t>19. </a:t>
            </a:r>
            <a:r>
              <a:rPr lang="en-US" sz="2200" b="1" dirty="0">
                <a:latin typeface="Franklin Gothic Medium" panose="020B0603020102020204" pitchFamily="34" charset="0"/>
              </a:rPr>
              <a:t>Kestrel Guyana Inc. </a:t>
            </a:r>
          </a:p>
          <a:p>
            <a:pPr marL="0" indent="0">
              <a:buNone/>
            </a:pPr>
            <a:r>
              <a:rPr lang="en-US" sz="2200" b="1" dirty="0" smtClean="0">
                <a:latin typeface="Franklin Gothic Medium" panose="020B0603020102020204" pitchFamily="34" charset="0"/>
              </a:rPr>
              <a:t>20. </a:t>
            </a:r>
            <a:r>
              <a:rPr lang="en-US" sz="2200" b="1" dirty="0" err="1">
                <a:latin typeface="Franklin Gothic Medium" panose="020B0603020102020204" pitchFamily="34" charset="0"/>
              </a:rPr>
              <a:t>Larparkan</a:t>
            </a:r>
            <a:r>
              <a:rPr lang="en-US" sz="2200" b="1" dirty="0">
                <a:latin typeface="Franklin Gothic Medium" panose="020B0603020102020204" pitchFamily="34" charset="0"/>
              </a:rPr>
              <a:t> Trading (Guy) Co Ltd. </a:t>
            </a:r>
          </a:p>
          <a:p>
            <a:pPr marL="0" indent="0">
              <a:buNone/>
            </a:pPr>
            <a:r>
              <a:rPr lang="en-US" sz="2200" b="1" dirty="0" smtClean="0">
                <a:latin typeface="Franklin Gothic Medium" panose="020B0603020102020204" pitchFamily="34" charset="0"/>
              </a:rPr>
              <a:t>21. </a:t>
            </a:r>
            <a:r>
              <a:rPr lang="en-US" sz="2200" b="1" dirty="0" err="1">
                <a:latin typeface="Franklin Gothic Medium" panose="020B0603020102020204" pitchFamily="34" charset="0"/>
              </a:rPr>
              <a:t>Muneshwers</a:t>
            </a:r>
            <a:r>
              <a:rPr lang="en-US" sz="2200" b="1" dirty="0">
                <a:latin typeface="Franklin Gothic Medium" panose="020B0603020102020204" pitchFamily="34" charset="0"/>
              </a:rPr>
              <a:t> Ltd </a:t>
            </a:r>
          </a:p>
          <a:p>
            <a:pPr marL="0" indent="0">
              <a:buNone/>
            </a:pPr>
            <a:r>
              <a:rPr lang="en-US" sz="2200" b="1" dirty="0" smtClean="0">
                <a:latin typeface="Franklin Gothic Medium" panose="020B0603020102020204" pitchFamily="34" charset="0"/>
              </a:rPr>
              <a:t>22. </a:t>
            </a:r>
            <a:r>
              <a:rPr lang="en-US" sz="2200" b="1" dirty="0">
                <a:latin typeface="Franklin Gothic Medium" panose="020B0603020102020204" pitchFamily="34" charset="0"/>
              </a:rPr>
              <a:t>Murals Logistics Agency </a:t>
            </a:r>
          </a:p>
          <a:p>
            <a:pPr marL="0" indent="0">
              <a:buNone/>
            </a:pPr>
            <a:r>
              <a:rPr lang="en-US" sz="2200" b="1" dirty="0" smtClean="0">
                <a:latin typeface="Franklin Gothic Medium" panose="020B0603020102020204" pitchFamily="34" charset="0"/>
              </a:rPr>
              <a:t>23. </a:t>
            </a:r>
            <a:r>
              <a:rPr lang="en-US" sz="2200" b="1" dirty="0">
                <a:latin typeface="Franklin Gothic Medium" panose="020B0603020102020204" pitchFamily="34" charset="0"/>
              </a:rPr>
              <a:t>National Milling Company Ltd. </a:t>
            </a:r>
          </a:p>
          <a:p>
            <a:pPr marL="0" indent="0">
              <a:buNone/>
            </a:pPr>
            <a:r>
              <a:rPr lang="en-US" sz="2200" b="1" dirty="0" smtClean="0">
                <a:latin typeface="Franklin Gothic Medium" panose="020B0603020102020204" pitchFamily="34" charset="0"/>
              </a:rPr>
              <a:t>24. </a:t>
            </a:r>
            <a:r>
              <a:rPr lang="en-US" sz="2200" b="1" dirty="0">
                <a:latin typeface="Franklin Gothic Medium" panose="020B0603020102020204" pitchFamily="34" charset="0"/>
              </a:rPr>
              <a:t>Non-Compulsory Pilotage Association </a:t>
            </a:r>
          </a:p>
          <a:p>
            <a:pPr marL="0" indent="0">
              <a:buNone/>
            </a:pPr>
            <a:r>
              <a:rPr lang="en-US" sz="2200" b="1" dirty="0" smtClean="0">
                <a:latin typeface="Franklin Gothic Medium" panose="020B0603020102020204" pitchFamily="34" charset="0"/>
              </a:rPr>
              <a:t>25. </a:t>
            </a:r>
            <a:r>
              <a:rPr lang="en-US" sz="2200" b="1" dirty="0">
                <a:latin typeface="Franklin Gothic Medium" panose="020B0603020102020204" pitchFamily="34" charset="0"/>
              </a:rPr>
              <a:t>PAS Cargo Guyana </a:t>
            </a:r>
          </a:p>
          <a:p>
            <a:pPr marL="0" indent="0">
              <a:buFont typeface="Arial" pitchFamily="34" charset="0"/>
              <a:buNone/>
            </a:pPr>
            <a:endParaRPr lang="en-US" b="1" dirty="0">
              <a:latin typeface="Franklin Gothic Medium" panose="020B0603020102020204" pitchFamily="34" charset="0"/>
              <a:cs typeface="Calibri" panose="020F0502020204030204" pitchFamily="34" charset="0"/>
            </a:endParaRPr>
          </a:p>
        </p:txBody>
      </p:sp>
      <p:sp>
        <p:nvSpPr>
          <p:cNvPr id="4" name="Content Placeholder 3"/>
          <p:cNvSpPr txBox="1">
            <a:spLocks/>
          </p:cNvSpPr>
          <p:nvPr/>
        </p:nvSpPr>
        <p:spPr>
          <a:xfrm>
            <a:off x="6249862" y="1766751"/>
            <a:ext cx="4645150" cy="4490357"/>
          </a:xfrm>
          <a:prstGeom prst="rect">
            <a:avLst/>
          </a:prstGeom>
        </p:spPr>
        <p:txBody>
          <a:bodyPr>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b="1" dirty="0" smtClean="0">
                <a:latin typeface="Franklin Gothic Medium" panose="020B0603020102020204" pitchFamily="34" charset="0"/>
              </a:rPr>
              <a:t>26. </a:t>
            </a:r>
            <a:r>
              <a:rPr lang="en-US" b="1" dirty="0">
                <a:latin typeface="Franklin Gothic Medium" panose="020B0603020102020204" pitchFamily="34" charset="0"/>
              </a:rPr>
              <a:t>RAMPS Logistics </a:t>
            </a:r>
          </a:p>
          <a:p>
            <a:pPr marL="0" indent="0">
              <a:buNone/>
            </a:pPr>
            <a:r>
              <a:rPr lang="en-US" b="1" dirty="0" smtClean="0">
                <a:latin typeface="Franklin Gothic Medium" panose="020B0603020102020204" pitchFamily="34" charset="0"/>
              </a:rPr>
              <a:t>27. </a:t>
            </a:r>
            <a:r>
              <a:rPr lang="en-US" b="1" dirty="0">
                <a:latin typeface="Franklin Gothic Medium" panose="020B0603020102020204" pitchFamily="34" charset="0"/>
              </a:rPr>
              <a:t>Regal Shipping &amp; Crew Consultancy Inc. </a:t>
            </a:r>
          </a:p>
          <a:p>
            <a:pPr marL="0" indent="0">
              <a:buNone/>
            </a:pPr>
            <a:r>
              <a:rPr lang="en-US" b="1" dirty="0" smtClean="0">
                <a:latin typeface="Franklin Gothic Medium" panose="020B0603020102020204" pitchFamily="34" charset="0"/>
              </a:rPr>
              <a:t>28. </a:t>
            </a:r>
            <a:r>
              <a:rPr lang="en-US" b="1" dirty="0">
                <a:latin typeface="Franklin Gothic Medium" panose="020B0603020102020204" pitchFamily="34" charset="0"/>
              </a:rPr>
              <a:t>SOREIDOM Guyana Inc. </a:t>
            </a:r>
          </a:p>
          <a:p>
            <a:pPr marL="0" indent="0">
              <a:buNone/>
            </a:pPr>
            <a:r>
              <a:rPr lang="en-US" b="1" dirty="0" smtClean="0">
                <a:latin typeface="Franklin Gothic Medium" panose="020B0603020102020204" pitchFamily="34" charset="0"/>
              </a:rPr>
              <a:t>29. </a:t>
            </a:r>
            <a:r>
              <a:rPr lang="en-US" b="1" dirty="0">
                <a:latin typeface="Franklin Gothic Medium" panose="020B0603020102020204" pitchFamily="34" charset="0"/>
              </a:rPr>
              <a:t>Tropical Shipping </a:t>
            </a:r>
          </a:p>
          <a:p>
            <a:pPr marL="0" indent="0">
              <a:buNone/>
            </a:pPr>
            <a:r>
              <a:rPr lang="en-US" b="1" dirty="0" smtClean="0">
                <a:latin typeface="Franklin Gothic Medium" panose="020B0603020102020204" pitchFamily="34" charset="0"/>
              </a:rPr>
              <a:t>30. </a:t>
            </a:r>
            <a:r>
              <a:rPr lang="en-US" b="1" dirty="0" err="1">
                <a:latin typeface="Franklin Gothic Medium" panose="020B0603020102020204" pitchFamily="34" charset="0"/>
              </a:rPr>
              <a:t>Sealand</a:t>
            </a:r>
            <a:r>
              <a:rPr lang="en-US" b="1" dirty="0">
                <a:latin typeface="Franklin Gothic Medium" panose="020B0603020102020204" pitchFamily="34" charset="0"/>
              </a:rPr>
              <a:t> Surveys </a:t>
            </a:r>
          </a:p>
          <a:p>
            <a:pPr marL="0" indent="0">
              <a:buNone/>
            </a:pPr>
            <a:r>
              <a:rPr lang="en-US" b="1" dirty="0" smtClean="0">
                <a:latin typeface="Franklin Gothic Medium" panose="020B0603020102020204" pitchFamily="34" charset="0"/>
              </a:rPr>
              <a:t>31. </a:t>
            </a:r>
            <a:r>
              <a:rPr lang="en-US" b="1" dirty="0">
                <a:latin typeface="Franklin Gothic Medium" panose="020B0603020102020204" pitchFamily="34" charset="0"/>
              </a:rPr>
              <a:t>Guyana Customhouse Brokers and Clerks Assoc. </a:t>
            </a:r>
          </a:p>
          <a:p>
            <a:pPr marL="0" indent="0">
              <a:buNone/>
            </a:pPr>
            <a:r>
              <a:rPr lang="en-US" b="1" dirty="0" smtClean="0">
                <a:latin typeface="Franklin Gothic Medium" panose="020B0603020102020204" pitchFamily="34" charset="0"/>
              </a:rPr>
              <a:t>32. </a:t>
            </a:r>
            <a:r>
              <a:rPr lang="en-US" b="1" dirty="0">
                <a:latin typeface="Franklin Gothic Medium" panose="020B0603020102020204" pitchFamily="34" charset="0"/>
              </a:rPr>
              <a:t>Guyana Shore Base Inc. </a:t>
            </a:r>
          </a:p>
          <a:p>
            <a:pPr marL="0" indent="0">
              <a:buNone/>
            </a:pPr>
            <a:r>
              <a:rPr lang="en-US" b="1" dirty="0" smtClean="0">
                <a:latin typeface="Franklin Gothic Medium" panose="020B0603020102020204" pitchFamily="34" charset="0"/>
              </a:rPr>
              <a:t>33. </a:t>
            </a:r>
            <a:r>
              <a:rPr lang="en-US" b="1" dirty="0">
                <a:latin typeface="Franklin Gothic Medium" panose="020B0603020102020204" pitchFamily="34" charset="0"/>
              </a:rPr>
              <a:t>Austin Maritime &amp; Energy Services </a:t>
            </a:r>
          </a:p>
          <a:p>
            <a:pPr marL="0" indent="0">
              <a:buFont typeface="Arial" pitchFamily="34" charset="0"/>
              <a:buNone/>
            </a:pPr>
            <a:endParaRPr lang="en-US" b="1" dirty="0">
              <a:latin typeface="Franklin Gothic Medium" panose="020B0603020102020204" pitchFamily="34" charset="0"/>
              <a:cs typeface="Calibri" panose="020F0502020204030204" pitchFamily="34" charset="0"/>
            </a:endParaRPr>
          </a:p>
        </p:txBody>
      </p:sp>
    </p:spTree>
    <p:extLst>
      <p:ext uri="{BB962C8B-B14F-4D97-AF65-F5344CB8AC3E}">
        <p14:creationId xmlns:p14="http://schemas.microsoft.com/office/powerpoint/2010/main" val="2590506655"/>
      </p:ext>
    </p:extLst>
  </p:cSld>
  <p:clrMapOvr>
    <a:masterClrMapping/>
  </p:clrMapOvr>
  <p:transition spd="slow" advTm="4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2410" y="386442"/>
            <a:ext cx="9144001" cy="13716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5400" dirty="0" smtClean="0"/>
              <a:t>OUR MEMBERS </a:t>
            </a:r>
            <a:endParaRPr lang="en-US" sz="5400" dirty="0"/>
          </a:p>
        </p:txBody>
      </p:sp>
      <p:sp>
        <p:nvSpPr>
          <p:cNvPr id="3" name="Content Placeholder 3"/>
          <p:cNvSpPr txBox="1">
            <a:spLocks/>
          </p:cNvSpPr>
          <p:nvPr/>
        </p:nvSpPr>
        <p:spPr>
          <a:xfrm>
            <a:off x="1522410" y="1143000"/>
            <a:ext cx="8534401" cy="5334000"/>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2000" b="1" dirty="0" smtClean="0">
                <a:latin typeface="Franklin Gothic Medium" panose="020B0603020102020204" pitchFamily="34" charset="0"/>
              </a:rPr>
              <a:t>34. </a:t>
            </a:r>
            <a:r>
              <a:rPr lang="en-US" b="1" dirty="0" err="1">
                <a:latin typeface="Franklin Gothic Medium" panose="020B0603020102020204" pitchFamily="34" charset="0"/>
              </a:rPr>
              <a:t>Lall-Belcon</a:t>
            </a:r>
            <a:r>
              <a:rPr lang="en-US" b="1" dirty="0">
                <a:latin typeface="Franklin Gothic Medium" panose="020B0603020102020204" pitchFamily="34" charset="0"/>
              </a:rPr>
              <a:t> (Guyana) Inc. </a:t>
            </a:r>
            <a:r>
              <a:rPr lang="en-US" b="1" dirty="0" smtClean="0">
                <a:latin typeface="Franklin Gothic Medium" panose="020B0603020102020204" pitchFamily="34" charset="0"/>
              </a:rPr>
              <a:t>                 40.CKHL Shipping &amp; Logistics Ltd.</a:t>
            </a:r>
          </a:p>
          <a:p>
            <a:pPr marL="0" indent="0">
              <a:buNone/>
            </a:pPr>
            <a:r>
              <a:rPr lang="en-US" b="1" dirty="0" smtClean="0">
                <a:latin typeface="Franklin Gothic Medium" panose="020B0603020102020204" pitchFamily="34" charset="0"/>
              </a:rPr>
              <a:t>35. EXXONMOBIL (Guyana) LTD.           41. Air Cargo Pack</a:t>
            </a:r>
            <a:endParaRPr lang="en-US" b="1" dirty="0">
              <a:latin typeface="Franklin Gothic Medium" panose="020B0603020102020204" pitchFamily="34" charset="0"/>
            </a:endParaRPr>
          </a:p>
          <a:p>
            <a:pPr marL="0" indent="0">
              <a:buNone/>
            </a:pPr>
            <a:r>
              <a:rPr lang="en-US" b="1" dirty="0" smtClean="0">
                <a:latin typeface="Franklin Gothic Medium" panose="020B0603020102020204" pitchFamily="34" charset="0"/>
              </a:rPr>
              <a:t>36. </a:t>
            </a:r>
            <a:r>
              <a:rPr lang="en-US" b="1" dirty="0">
                <a:latin typeface="Franklin Gothic Medium" panose="020B0603020102020204" pitchFamily="34" charset="0"/>
              </a:rPr>
              <a:t>NRG Holdings Inc. </a:t>
            </a:r>
            <a:r>
              <a:rPr lang="en-US" b="1" dirty="0" smtClean="0">
                <a:latin typeface="Franklin Gothic Medium" panose="020B0603020102020204" pitchFamily="34" charset="0"/>
              </a:rPr>
              <a:t>                           42. </a:t>
            </a:r>
            <a:r>
              <a:rPr lang="en-US" b="1" dirty="0" err="1" smtClean="0">
                <a:latin typeface="Franklin Gothic Medium" panose="020B0603020102020204" pitchFamily="34" charset="0"/>
              </a:rPr>
              <a:t>Westzyde</a:t>
            </a:r>
            <a:r>
              <a:rPr lang="en-US" b="1" dirty="0" smtClean="0">
                <a:latin typeface="Franklin Gothic Medium" panose="020B0603020102020204" pitchFamily="34" charset="0"/>
              </a:rPr>
              <a:t> Marine Inc.</a:t>
            </a:r>
            <a:endParaRPr lang="en-US" b="1" dirty="0">
              <a:latin typeface="Franklin Gothic Medium" panose="020B0603020102020204" pitchFamily="34" charset="0"/>
            </a:endParaRPr>
          </a:p>
          <a:p>
            <a:pPr marL="0" indent="0">
              <a:buNone/>
            </a:pPr>
            <a:r>
              <a:rPr lang="en-US" b="1" dirty="0" smtClean="0">
                <a:latin typeface="Franklin Gothic Medium" panose="020B0603020102020204" pitchFamily="34" charset="0"/>
              </a:rPr>
              <a:t>37. </a:t>
            </a:r>
            <a:r>
              <a:rPr lang="en-US" b="1" dirty="0">
                <a:latin typeface="Franklin Gothic Medium" panose="020B0603020102020204" pitchFamily="34" charset="0"/>
              </a:rPr>
              <a:t>TLC Guyana Inc. </a:t>
            </a:r>
            <a:endParaRPr lang="en-US" b="1" dirty="0" smtClean="0">
              <a:latin typeface="Franklin Gothic Medium" panose="020B0603020102020204" pitchFamily="34" charset="0"/>
            </a:endParaRPr>
          </a:p>
          <a:p>
            <a:pPr marL="0" indent="0">
              <a:buNone/>
            </a:pPr>
            <a:r>
              <a:rPr lang="en-US" b="1" dirty="0" smtClean="0">
                <a:latin typeface="Franklin Gothic Medium" panose="020B0603020102020204" pitchFamily="34" charset="0"/>
              </a:rPr>
              <a:t>38. Dockyard (Guyana) Port Inc.</a:t>
            </a:r>
          </a:p>
          <a:p>
            <a:pPr marL="0" indent="0">
              <a:buNone/>
            </a:pPr>
            <a:r>
              <a:rPr lang="en-US" b="1" dirty="0" smtClean="0">
                <a:latin typeface="Franklin Gothic Medium" panose="020B0603020102020204" pitchFamily="34" charset="0"/>
              </a:rPr>
              <a:t>39. Mediterranean Shipping Company Guyana Inc. (MSC)</a:t>
            </a:r>
          </a:p>
          <a:p>
            <a:pPr marL="0" indent="0">
              <a:buNone/>
            </a:pPr>
            <a:r>
              <a:rPr lang="en-US" sz="2000" dirty="0" smtClean="0">
                <a:latin typeface="Franklin Gothic Medium" panose="020B0603020102020204" pitchFamily="34" charset="0"/>
              </a:rPr>
              <a:t>                                __________________________</a:t>
            </a:r>
            <a:endParaRPr lang="en-US" sz="2000" dirty="0">
              <a:latin typeface="Franklin Gothic Medium" panose="020B0603020102020204" pitchFamily="34" charset="0"/>
            </a:endParaRPr>
          </a:p>
          <a:p>
            <a:pPr marL="0" indent="0" algn="ctr">
              <a:buNone/>
            </a:pPr>
            <a:r>
              <a:rPr lang="en-US" sz="2800" b="1" dirty="0" smtClean="0">
                <a:latin typeface="Franklin Gothic Medium" panose="020B0603020102020204" pitchFamily="34" charset="0"/>
              </a:rPr>
              <a:t>SAG is an </a:t>
            </a:r>
            <a:r>
              <a:rPr lang="en-US" sz="2800" dirty="0" smtClean="0">
                <a:latin typeface="Franklin Gothic Medium" panose="020B0603020102020204" pitchFamily="34" charset="0"/>
              </a:rPr>
              <a:t>affiliate</a:t>
            </a:r>
            <a:r>
              <a:rPr lang="en-US" sz="2800" b="1" dirty="0" smtClean="0">
                <a:latin typeface="Franklin Gothic Medium" panose="020B0603020102020204" pitchFamily="34" charset="0"/>
              </a:rPr>
              <a:t> of the Caribbean</a:t>
            </a:r>
          </a:p>
          <a:p>
            <a:pPr marL="0" indent="0">
              <a:buNone/>
            </a:pPr>
            <a:r>
              <a:rPr lang="en-US" sz="2800" b="1" dirty="0" smtClean="0">
                <a:latin typeface="Franklin Gothic Medium" panose="020B0603020102020204" pitchFamily="34" charset="0"/>
              </a:rPr>
              <a:t>                           Shipping Association</a:t>
            </a:r>
            <a:r>
              <a:rPr lang="en-US" sz="2800" dirty="0" smtClean="0">
                <a:latin typeface="Franklin Gothic Medium" panose="020B0603020102020204" pitchFamily="34" charset="0"/>
              </a:rPr>
              <a:t> </a:t>
            </a:r>
            <a:endParaRPr lang="en-US" sz="2800" dirty="0">
              <a:latin typeface="Franklin Gothic Medium" panose="020B0603020102020204" pitchFamily="34" charset="0"/>
            </a:endParaRPr>
          </a:p>
          <a:p>
            <a:pPr marL="0" indent="0">
              <a:buFont typeface="Arial" pitchFamily="34" charset="0"/>
              <a:buNone/>
            </a:pPr>
            <a:endParaRPr lang="en-US" b="1" dirty="0">
              <a:latin typeface="Franklin Gothic Medium" panose="020B0603020102020204" pitchFamily="34" charset="0"/>
              <a:cs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860" t="21111" r="17748" b="22222"/>
          <a:stretch/>
        </p:blipFill>
        <p:spPr>
          <a:xfrm>
            <a:off x="8658223" y="5334000"/>
            <a:ext cx="1143000" cy="1022684"/>
          </a:xfrm>
          <a:prstGeom prst="rect">
            <a:avLst/>
          </a:prstGeom>
        </p:spPr>
      </p:pic>
    </p:spTree>
    <p:extLst>
      <p:ext uri="{BB962C8B-B14F-4D97-AF65-F5344CB8AC3E}">
        <p14:creationId xmlns:p14="http://schemas.microsoft.com/office/powerpoint/2010/main" val="1735722345"/>
      </p:ext>
    </p:extLst>
  </p:cSld>
  <p:clrMapOvr>
    <a:masterClrMapping/>
  </p:clrMapOvr>
  <p:transition spd="slow" advTm="4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89256" y="1416231"/>
            <a:ext cx="2971800" cy="2171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71"/>
          <a:stretch/>
        </p:blipFill>
        <p:spPr>
          <a:xfrm>
            <a:off x="1026613" y="1450159"/>
            <a:ext cx="2969034" cy="2171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613" y="3783873"/>
            <a:ext cx="2969034" cy="20714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1"/>
          <p:cNvSpPr txBox="1">
            <a:spLocks/>
          </p:cNvSpPr>
          <p:nvPr/>
        </p:nvSpPr>
        <p:spPr>
          <a:xfrm>
            <a:off x="1522410" y="386442"/>
            <a:ext cx="9144001" cy="13716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5400" dirty="0" smtClean="0"/>
              <a:t>SAG SOCIAL EVENT</a:t>
            </a:r>
            <a:endParaRPr lang="en-US" sz="5400"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3252" r="34049"/>
          <a:stretch/>
        </p:blipFill>
        <p:spPr>
          <a:xfrm>
            <a:off x="4489256" y="3783873"/>
            <a:ext cx="2994015" cy="20496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9631"/>
          <a:stretch/>
        </p:blipFill>
        <p:spPr>
          <a:xfrm>
            <a:off x="7992267" y="1409700"/>
            <a:ext cx="2874962" cy="2120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75" y="3772988"/>
            <a:ext cx="2869020" cy="20714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24174940"/>
      </p:ext>
    </p:extLst>
  </p:cSld>
  <p:clrMapOvr>
    <a:masterClrMapping/>
  </p:clrMapOvr>
  <p:transition spd="slow" advTm="4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088" y="685799"/>
            <a:ext cx="289560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088" y="4804955"/>
            <a:ext cx="2874008" cy="1557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9409" y="4804955"/>
            <a:ext cx="2887890" cy="1557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99" y="710021"/>
            <a:ext cx="2895600" cy="18764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9409" y="2899954"/>
            <a:ext cx="2895600" cy="159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4612" y="4804956"/>
            <a:ext cx="2837978" cy="1573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612" y="702264"/>
            <a:ext cx="2857500" cy="18720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0971" y="2899954"/>
            <a:ext cx="2872717" cy="159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8320" y="2899954"/>
            <a:ext cx="2793792" cy="159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9803712"/>
      </p:ext>
    </p:extLst>
  </p:cSld>
  <p:clrMapOvr>
    <a:masterClrMapping/>
  </p:clrMapOvr>
  <p:transition spd="slow" advTm="4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2413" y="381000"/>
            <a:ext cx="9144001" cy="11430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5400" dirty="0" smtClean="0"/>
              <a:t>BECOME A MEMBER</a:t>
            </a:r>
            <a:endParaRPr lang="en-US" sz="5400" dirty="0"/>
          </a:p>
        </p:txBody>
      </p:sp>
      <p:sp>
        <p:nvSpPr>
          <p:cNvPr id="6" name="Content Placeholder 3"/>
          <p:cNvSpPr txBox="1">
            <a:spLocks/>
          </p:cNvSpPr>
          <p:nvPr/>
        </p:nvSpPr>
        <p:spPr>
          <a:xfrm>
            <a:off x="1522413" y="1295400"/>
            <a:ext cx="8534401" cy="4952999"/>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CONTACT US:</a:t>
            </a:r>
          </a:p>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SECRETARY/MANAGER </a:t>
            </a:r>
          </a:p>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TEL: 592-226 2169 /Fax: 592-226 9656</a:t>
            </a:r>
          </a:p>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EMAIL</a:t>
            </a:r>
            <a:r>
              <a:rPr lang="en-US" b="1" dirty="0">
                <a:latin typeface="Franklin Gothic Medium" panose="020B0603020102020204" pitchFamily="34" charset="0"/>
                <a:cs typeface="Calibri" panose="020F0502020204030204" pitchFamily="34" charset="0"/>
              </a:rPr>
              <a:t>:</a:t>
            </a:r>
            <a:r>
              <a:rPr lang="en-US" b="1" dirty="0" smtClean="0">
                <a:latin typeface="Franklin Gothic Medium" panose="020B0603020102020204" pitchFamily="34" charset="0"/>
                <a:cs typeface="Calibri" panose="020F0502020204030204" pitchFamily="34" charset="0"/>
              </a:rPr>
              <a:t> </a:t>
            </a:r>
            <a:r>
              <a:rPr lang="en-US" b="1" dirty="0" smtClean="0">
                <a:latin typeface="Franklin Gothic Medium" panose="020B0603020102020204" pitchFamily="34" charset="0"/>
                <a:cs typeface="Calibri" panose="020F0502020204030204" pitchFamily="34" charset="0"/>
                <a:hlinkClick r:id="rId2"/>
              </a:rPr>
              <a:t>saginc@networksgy.com</a:t>
            </a:r>
            <a:endParaRPr lang="en-US" b="1" dirty="0" smtClean="0">
              <a:latin typeface="Franklin Gothic Medium" panose="020B0603020102020204" pitchFamily="34" charset="0"/>
              <a:cs typeface="Calibri" panose="020F0502020204030204" pitchFamily="34" charset="0"/>
            </a:endParaRPr>
          </a:p>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Lot 10-11 Lombard St., </a:t>
            </a:r>
            <a:r>
              <a:rPr lang="en-US" b="1" dirty="0" err="1" smtClean="0">
                <a:latin typeface="Franklin Gothic Medium" panose="020B0603020102020204" pitchFamily="34" charset="0"/>
                <a:cs typeface="Calibri" panose="020F0502020204030204" pitchFamily="34" charset="0"/>
              </a:rPr>
              <a:t>Werk</a:t>
            </a:r>
            <a:r>
              <a:rPr lang="en-US" b="1" dirty="0" smtClean="0">
                <a:latin typeface="Franklin Gothic Medium" panose="020B0603020102020204" pitchFamily="34" charset="0"/>
                <a:cs typeface="Calibri" panose="020F0502020204030204" pitchFamily="34" charset="0"/>
              </a:rPr>
              <a:t>-</a:t>
            </a:r>
            <a:r>
              <a:rPr lang="en-US" b="1" dirty="0" err="1" smtClean="0">
                <a:latin typeface="Franklin Gothic Medium" panose="020B0603020102020204" pitchFamily="34" charset="0"/>
                <a:cs typeface="Calibri" panose="020F0502020204030204" pitchFamily="34" charset="0"/>
              </a:rPr>
              <a:t>en</a:t>
            </a:r>
            <a:r>
              <a:rPr lang="en-US" b="1" dirty="0" smtClean="0">
                <a:latin typeface="Franklin Gothic Medium" panose="020B0603020102020204" pitchFamily="34" charset="0"/>
                <a:cs typeface="Calibri" panose="020F0502020204030204" pitchFamily="34" charset="0"/>
              </a:rPr>
              <a:t>-Rust, Georgetown, Guyana</a:t>
            </a:r>
          </a:p>
          <a:p>
            <a:pPr marL="0" indent="0">
              <a:buFont typeface="Arial" pitchFamily="34" charset="0"/>
              <a:buNone/>
            </a:pPr>
            <a:r>
              <a:rPr lang="en-US" b="1" dirty="0" smtClean="0">
                <a:latin typeface="Franklin Gothic Medium" panose="020B0603020102020204" pitchFamily="34" charset="0"/>
                <a:cs typeface="Calibri" panose="020F0502020204030204" pitchFamily="34" charset="0"/>
              </a:rPr>
              <a:t>Website: www.shipping.org.gy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812" y="4867159"/>
            <a:ext cx="1561905" cy="4298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726" y="4867159"/>
            <a:ext cx="1714286" cy="4317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824" y="1433354"/>
            <a:ext cx="2051022" cy="2010092"/>
          </a:xfrm>
          <a:prstGeom prst="ellipse">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765137111"/>
      </p:ext>
    </p:extLst>
  </p:cSld>
  <p:clrMapOvr>
    <a:masterClrMapping/>
  </p:clrMapOvr>
  <p:transition spd="slow" advTm="4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905000"/>
            <a:ext cx="2819400" cy="914400"/>
          </a:xfrm>
        </p:spPr>
        <p:txBody>
          <a:bodyPr/>
          <a:lstStyle/>
          <a:p>
            <a:r>
              <a:rPr lang="en-US" sz="5400" dirty="0" smtClean="0"/>
              <a:t>SAVE </a:t>
            </a:r>
            <a:br>
              <a:rPr lang="en-US" sz="5400" dirty="0" smtClean="0"/>
            </a:br>
            <a:r>
              <a:rPr lang="en-US" sz="5400" dirty="0" smtClean="0"/>
              <a:t>THE </a:t>
            </a:r>
            <a:br>
              <a:rPr lang="en-US" sz="5400" dirty="0" smtClean="0"/>
            </a:br>
            <a:r>
              <a:rPr lang="en-US" sz="5400" dirty="0" smtClean="0"/>
              <a:t>DATE!</a:t>
            </a:r>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304800"/>
            <a:ext cx="6505892" cy="6096000"/>
          </a:xfrm>
          <a:prstGeom prst="rect">
            <a:avLst/>
          </a:prstGeom>
        </p:spPr>
      </p:pic>
    </p:spTree>
    <p:extLst>
      <p:ext uri="{BB962C8B-B14F-4D97-AF65-F5344CB8AC3E}">
        <p14:creationId xmlns:p14="http://schemas.microsoft.com/office/powerpoint/2010/main" val="2401041246"/>
      </p:ext>
    </p:extLst>
  </p:cSld>
  <p:clrMapOvr>
    <a:masterClrMapping/>
  </p:clrMapOvr>
  <mc:AlternateContent xmlns:mc="http://schemas.openxmlformats.org/markup-compatibility/2006" xmlns:p14="http://schemas.microsoft.com/office/powerpoint/2010/main">
    <mc:Choice Requires="p14">
      <p:transition p14:dur="250" advClick="0" advTm="6000">
        <p:push dir="u"/>
      </p:transition>
    </mc:Choice>
    <mc:Fallback xmlns="">
      <p:transition advClick="0" advTm="6000">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012" y="914400"/>
            <a:ext cx="10896600" cy="5604511"/>
          </a:xfrm>
          <a:prstGeom prst="rect">
            <a:avLst/>
          </a:prstGeom>
          <a:ln>
            <a:noFill/>
          </a:ln>
          <a:effectLst>
            <a:softEdge rad="112500"/>
          </a:effectLst>
        </p:spPr>
      </p:pic>
    </p:spTree>
    <p:extLst>
      <p:ext uri="{BB962C8B-B14F-4D97-AF65-F5344CB8AC3E}">
        <p14:creationId xmlns:p14="http://schemas.microsoft.com/office/powerpoint/2010/main" val="725430325"/>
      </p:ext>
    </p:extLst>
  </p:cSld>
  <p:clrMapOvr>
    <a:masterClrMapping/>
  </p:clrMapOvr>
  <p:transition spd="slow" advTm="4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26" r="1549"/>
          <a:stretch/>
        </p:blipFill>
        <p:spPr>
          <a:xfrm>
            <a:off x="1293812" y="533400"/>
            <a:ext cx="9448800"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551553"/>
      </p:ext>
    </p:extLst>
  </p:cSld>
  <p:clrMapOvr>
    <a:masterClrMapping/>
  </p:clrMapOvr>
  <p:transition spd="slow" advTm="4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1143000"/>
          </a:xfrm>
        </p:spPr>
        <p:txBody>
          <a:bodyPr>
            <a:normAutofit/>
          </a:bodyPr>
          <a:lstStyle/>
          <a:p>
            <a:r>
              <a:rPr lang="en-US" sz="5400" dirty="0" smtClean="0"/>
              <a:t>WHO WE ARE </a:t>
            </a:r>
            <a:endParaRPr lang="en-US" sz="5400" dirty="0"/>
          </a:p>
        </p:txBody>
      </p:sp>
      <p:sp>
        <p:nvSpPr>
          <p:cNvPr id="14" name="Content Placeholder 13"/>
          <p:cNvSpPr>
            <a:spLocks noGrp="1"/>
          </p:cNvSpPr>
          <p:nvPr>
            <p:ph idx="1"/>
          </p:nvPr>
        </p:nvSpPr>
        <p:spPr>
          <a:xfrm>
            <a:off x="989013" y="1524001"/>
            <a:ext cx="10439400" cy="5181599"/>
          </a:xfrm>
        </p:spPr>
        <p:txBody>
          <a:bodyPr>
            <a:normAutofit/>
          </a:bodyPr>
          <a:lstStyle/>
          <a:p>
            <a:r>
              <a:rPr lang="en-US" sz="2800" dirty="0" smtClean="0"/>
              <a:t>The Shipping Association of Guyana (SAG) is a non-governmental organization that serves as the advocate for the entire shipping industry in Guyana. We represent the interest of all operators including:-</a:t>
            </a:r>
          </a:p>
          <a:p>
            <a:r>
              <a:rPr lang="en-US" sz="2800" b="1" dirty="0" smtClean="0"/>
              <a:t>Ship owners</a:t>
            </a:r>
          </a:p>
          <a:p>
            <a:r>
              <a:rPr lang="en-US" sz="2800" b="1" dirty="0" smtClean="0"/>
              <a:t>Shipping Agents        </a:t>
            </a:r>
          </a:p>
          <a:p>
            <a:r>
              <a:rPr lang="en-US" sz="2800" b="1" dirty="0" smtClean="0"/>
              <a:t>Terminal Operators </a:t>
            </a:r>
          </a:p>
          <a:p>
            <a:r>
              <a:rPr lang="en-US" sz="2800" b="1" dirty="0" smtClean="0"/>
              <a:t>Transportation/ </a:t>
            </a:r>
          </a:p>
          <a:p>
            <a:pPr marL="0" indent="0">
              <a:buNone/>
            </a:pPr>
            <a:r>
              <a:rPr lang="en-US" sz="2800" b="1" dirty="0" smtClean="0"/>
              <a:t>    Logistic Operators</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813" y="2819400"/>
            <a:ext cx="5975668"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9132589"/>
      </p:ext>
    </p:extLst>
  </p:cSld>
  <p:clrMapOvr>
    <a:masterClrMapping/>
  </p:clrMapOvr>
  <p:transition spd="slow" advTm="4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WHO WE ARE CONT’D</a:t>
            </a:r>
            <a:endParaRPr lang="en-US" sz="5400" dirty="0"/>
          </a:p>
        </p:txBody>
      </p:sp>
      <p:sp>
        <p:nvSpPr>
          <p:cNvPr id="3" name="Content Placeholder 2"/>
          <p:cNvSpPr>
            <a:spLocks noGrp="1"/>
          </p:cNvSpPr>
          <p:nvPr>
            <p:ph idx="1"/>
          </p:nvPr>
        </p:nvSpPr>
        <p:spPr>
          <a:xfrm>
            <a:off x="989013" y="1752600"/>
            <a:ext cx="9677401" cy="4648200"/>
          </a:xfrm>
        </p:spPr>
        <p:txBody>
          <a:bodyPr>
            <a:noAutofit/>
          </a:bodyPr>
          <a:lstStyle/>
          <a:p>
            <a:pPr algn="just"/>
            <a:r>
              <a:rPr lang="en-US" sz="3200" dirty="0" smtClean="0"/>
              <a:t>SAG acts as the liaison between operators and relevant government agencies, especially the Maritime Administration Department (MARAD). The Association is now recognized as the institution responsible for consultations with relevant agencies for improved infrastructure, re-framing laws and requirements regarding all aspects of shipping.</a:t>
            </a:r>
          </a:p>
          <a:p>
            <a:pPr algn="just"/>
            <a:r>
              <a:rPr lang="en-US" sz="3200" dirty="0" smtClean="0"/>
              <a:t>SAG is the bona-fide representative in Guyana of the Caribbean Shipping Association.</a:t>
            </a:r>
            <a:endParaRPr lang="en-US" sz="3200" dirty="0"/>
          </a:p>
        </p:txBody>
      </p:sp>
    </p:spTree>
    <p:extLst>
      <p:ext uri="{BB962C8B-B14F-4D97-AF65-F5344CB8AC3E}">
        <p14:creationId xmlns:p14="http://schemas.microsoft.com/office/powerpoint/2010/main" val="1641738248"/>
      </p:ext>
    </p:extLst>
  </p:cSld>
  <p:clrMapOvr>
    <a:masterClrMapping/>
  </p:clrMapOvr>
  <p:transition spd="slow" advTm="4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smtClean="0"/>
              <a:t>OUR MISSION </a:t>
            </a:r>
            <a:endParaRPr lang="en-US" sz="5400" dirty="0"/>
          </a:p>
        </p:txBody>
      </p:sp>
      <p:sp>
        <p:nvSpPr>
          <p:cNvPr id="5" name="Content Placeholder 13"/>
          <p:cNvSpPr>
            <a:spLocks noGrp="1"/>
          </p:cNvSpPr>
          <p:nvPr>
            <p:ph idx="1"/>
          </p:nvPr>
        </p:nvSpPr>
        <p:spPr>
          <a:xfrm>
            <a:off x="989013" y="1904999"/>
            <a:ext cx="10439400" cy="4648201"/>
          </a:xfrm>
        </p:spPr>
        <p:txBody>
          <a:bodyPr>
            <a:normAutofit/>
          </a:bodyPr>
          <a:lstStyle/>
          <a:p>
            <a:r>
              <a:rPr lang="en-US" sz="3600" dirty="0" smtClean="0"/>
              <a:t>Through dynamic </a:t>
            </a:r>
            <a:r>
              <a:rPr lang="en-US" sz="3600" dirty="0"/>
              <a:t>L</a:t>
            </a:r>
            <a:r>
              <a:rPr lang="en-US" sz="3600" dirty="0" smtClean="0"/>
              <a:t>eadership and Advocacy, SAG  actively represents the interests of its members, clients, stakeholders and all other operators at local, regional and international  levels, ensuring the highest standards of efficiency to facilitate movement of imports and exports and maximize national economic growth. </a:t>
            </a:r>
            <a:endParaRPr lang="en-US" sz="3600" dirty="0"/>
          </a:p>
        </p:txBody>
      </p:sp>
    </p:spTree>
    <p:extLst>
      <p:ext uri="{BB962C8B-B14F-4D97-AF65-F5344CB8AC3E}">
        <p14:creationId xmlns:p14="http://schemas.microsoft.com/office/powerpoint/2010/main" val="3106206852"/>
      </p:ext>
    </p:extLst>
  </p:cSld>
  <p:clrMapOvr>
    <a:masterClrMapping/>
  </p:clrMapOvr>
  <p:transition spd="slow" advTm="4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a:t>OUR OBJECTIVES</a:t>
            </a:r>
            <a:endParaRPr lang="en-US" sz="5400" dirty="0"/>
          </a:p>
        </p:txBody>
      </p:sp>
      <p:sp>
        <p:nvSpPr>
          <p:cNvPr id="3" name="Content Placeholder 2"/>
          <p:cNvSpPr>
            <a:spLocks noGrp="1"/>
          </p:cNvSpPr>
          <p:nvPr>
            <p:ph sz="half" idx="1"/>
          </p:nvPr>
        </p:nvSpPr>
        <p:spPr>
          <a:xfrm>
            <a:off x="1504781" y="1905001"/>
            <a:ext cx="9542631" cy="4114800"/>
          </a:xfrm>
        </p:spPr>
        <p:txBody>
          <a:bodyPr>
            <a:normAutofit/>
          </a:bodyPr>
          <a:lstStyle/>
          <a:p>
            <a:r>
              <a:rPr lang="en-US" sz="2800" dirty="0" smtClean="0"/>
              <a:t>SAG is now better equipped to provide and/or facilitate quality training for our membership.</a:t>
            </a:r>
            <a:endParaRPr lang="en-US" sz="2800" dirty="0"/>
          </a:p>
          <a:p>
            <a:r>
              <a:rPr lang="en-US" sz="2800" b="1" dirty="0" smtClean="0"/>
              <a:t>We aim to:</a:t>
            </a:r>
            <a:r>
              <a:rPr lang="en-US" sz="2800" dirty="0"/>
              <a:t> </a:t>
            </a:r>
            <a:r>
              <a:rPr lang="en-US" sz="2800" dirty="0" smtClean="0"/>
              <a:t>Ensure shipping agencies comply fully with international Conventions and Regulations, and adopt safer, environmentally sound shipping practices.</a:t>
            </a:r>
          </a:p>
          <a:p>
            <a:r>
              <a:rPr lang="en-US" sz="2800" b="1" dirty="0" smtClean="0"/>
              <a:t>To instill unity of purpose at all levels and to action all issues that come before us which are relevant to Guyana’s maritime transportation sector.</a:t>
            </a:r>
          </a:p>
        </p:txBody>
      </p:sp>
    </p:spTree>
    <p:extLst>
      <p:ext uri="{BB962C8B-B14F-4D97-AF65-F5344CB8AC3E}">
        <p14:creationId xmlns:p14="http://schemas.microsoft.com/office/powerpoint/2010/main" val="4206988261"/>
      </p:ext>
    </p:extLst>
  </p:cSld>
  <p:clrMapOvr>
    <a:masterClrMapping/>
  </p:clrMapOvr>
  <p:transition spd="slow" advTm="4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 CONT’D</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32012" y="3937483"/>
            <a:ext cx="7620002" cy="2600476"/>
          </a:xfrm>
          <a:prstGeom prst="rect">
            <a:avLst/>
          </a:prstGeom>
          <a:ln>
            <a:noFill/>
          </a:ln>
          <a:effectLst>
            <a:softEdge rad="112500"/>
          </a:effectLst>
        </p:spPr>
      </p:pic>
      <p:sp>
        <p:nvSpPr>
          <p:cNvPr id="6" name="Content Placeholder 2"/>
          <p:cNvSpPr>
            <a:spLocks noGrp="1"/>
          </p:cNvSpPr>
          <p:nvPr>
            <p:ph sz="half" idx="1"/>
          </p:nvPr>
        </p:nvSpPr>
        <p:spPr>
          <a:xfrm>
            <a:off x="1504781" y="1905000"/>
            <a:ext cx="9542631" cy="4648199"/>
          </a:xfrm>
        </p:spPr>
        <p:txBody>
          <a:bodyPr/>
          <a:lstStyle/>
          <a:p>
            <a:pPr>
              <a:buFont typeface="Wingdings" panose="05000000000000000000" pitchFamily="2" charset="2"/>
              <a:buChar char="§"/>
            </a:pPr>
            <a:r>
              <a:rPr lang="en-US" b="1" dirty="0" smtClean="0"/>
              <a:t>To transform into financially self-sustaining organization by consistently increasing membership.</a:t>
            </a:r>
          </a:p>
          <a:p>
            <a:pPr>
              <a:buFont typeface="Wingdings" panose="05000000000000000000" pitchFamily="2" charset="2"/>
              <a:buChar char="§"/>
            </a:pPr>
            <a:r>
              <a:rPr lang="en-US" b="1" dirty="0" smtClean="0"/>
              <a:t>To consistently provide members and stakeholders with relevant information and guidance  especially about technological advancement and new local and international matters in shipping.</a:t>
            </a:r>
            <a:endParaRPr lang="en-US" b="1" dirty="0"/>
          </a:p>
        </p:txBody>
      </p:sp>
    </p:spTree>
    <p:extLst>
      <p:ext uri="{BB962C8B-B14F-4D97-AF65-F5344CB8AC3E}">
        <p14:creationId xmlns:p14="http://schemas.microsoft.com/office/powerpoint/2010/main" val="1733846520"/>
      </p:ext>
    </p:extLst>
  </p:cSld>
  <p:clrMapOvr>
    <a:masterClrMapping/>
  </p:clrMapOvr>
  <p:transition spd="slow" advTm="4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152400"/>
            <a:ext cx="8991602" cy="990600"/>
          </a:xfrm>
        </p:spPr>
        <p:txBody>
          <a:bodyPr>
            <a:normAutofit/>
          </a:bodyPr>
          <a:lstStyle/>
          <a:p>
            <a:r>
              <a:rPr lang="en-US" sz="5400" dirty="0" smtClean="0"/>
              <a:t>OUR MANAGEMENT </a:t>
            </a:r>
            <a:endParaRPr lang="en-US" sz="5400" dirty="0"/>
          </a:p>
        </p:txBody>
      </p:sp>
      <p:sp>
        <p:nvSpPr>
          <p:cNvPr id="5" name="Content Placeholder 13"/>
          <p:cNvSpPr>
            <a:spLocks noGrp="1"/>
          </p:cNvSpPr>
          <p:nvPr>
            <p:ph idx="1"/>
          </p:nvPr>
        </p:nvSpPr>
        <p:spPr>
          <a:xfrm>
            <a:off x="989013" y="996043"/>
            <a:ext cx="10058401" cy="5257799"/>
          </a:xfrm>
        </p:spPr>
        <p:txBody>
          <a:bodyPr>
            <a:normAutofit/>
          </a:bodyPr>
          <a:lstStyle/>
          <a:p>
            <a:pPr marL="0" indent="0">
              <a:buNone/>
            </a:pPr>
            <a:endParaRPr lang="en-US" b="1" u="sng" dirty="0" smtClean="0"/>
          </a:p>
          <a:p>
            <a:pPr marL="0" indent="0">
              <a:buNone/>
            </a:pPr>
            <a:r>
              <a:rPr lang="en-US" b="1" u="sng" dirty="0"/>
              <a:t>TRUSTEES</a:t>
            </a:r>
          </a:p>
          <a:p>
            <a:pPr marL="0" indent="0">
              <a:buNone/>
            </a:pPr>
            <a:r>
              <a:rPr lang="en-US" b="1" dirty="0"/>
              <a:t>Dr. Desmond Sears</a:t>
            </a:r>
          </a:p>
          <a:p>
            <a:pPr marL="0" indent="0">
              <a:buNone/>
            </a:pPr>
            <a:r>
              <a:rPr lang="en-US" b="1" dirty="0"/>
              <a:t>Mr. Andrew </a:t>
            </a:r>
            <a:r>
              <a:rPr lang="en-US" b="1" dirty="0" err="1"/>
              <a:t>Astwood</a:t>
            </a:r>
            <a:endParaRPr lang="en-US" b="1" dirty="0"/>
          </a:p>
          <a:p>
            <a:pPr marL="0" indent="0">
              <a:buNone/>
            </a:pPr>
            <a:r>
              <a:rPr lang="en-US" b="1" dirty="0"/>
              <a:t>Mr. Richard </a:t>
            </a:r>
            <a:r>
              <a:rPr lang="en-US" b="1" dirty="0" err="1" smtClean="0"/>
              <a:t>VanSlytman</a:t>
            </a:r>
            <a:endParaRPr lang="en-US" b="1" u="sng" dirty="0"/>
          </a:p>
          <a:p>
            <a:pPr marL="0" indent="0">
              <a:buNone/>
            </a:pPr>
            <a:r>
              <a:rPr lang="en-US" b="1" u="sng" dirty="0" smtClean="0"/>
              <a:t>MANAGEMENT  </a:t>
            </a:r>
            <a:r>
              <a:rPr lang="en-US" b="1" u="sng" dirty="0" smtClean="0"/>
              <a:t>COMMITTEE</a:t>
            </a:r>
          </a:p>
          <a:p>
            <a:pPr marL="0" indent="0">
              <a:buNone/>
            </a:pPr>
            <a:r>
              <a:rPr lang="en-US" sz="2600" b="1" dirty="0" smtClean="0"/>
              <a:t>Chairman – Mr. </a:t>
            </a:r>
            <a:r>
              <a:rPr lang="en-US" sz="2600" b="1" dirty="0" err="1" smtClean="0"/>
              <a:t>Komal</a:t>
            </a:r>
            <a:r>
              <a:rPr lang="en-US" sz="2600" b="1" dirty="0" smtClean="0"/>
              <a:t>  Singh</a:t>
            </a:r>
          </a:p>
          <a:p>
            <a:pPr marL="0" indent="0">
              <a:buNone/>
            </a:pPr>
            <a:r>
              <a:rPr lang="en-US" sz="2600" b="1" dirty="0" smtClean="0"/>
              <a:t>Vice Chairman- Mr. Allan Newark</a:t>
            </a:r>
          </a:p>
          <a:p>
            <a:pPr marL="0" indent="0">
              <a:buNone/>
            </a:pPr>
            <a:endParaRPr lang="en-US" sz="2000" b="1" dirty="0"/>
          </a:p>
          <a:p>
            <a:pPr marL="0" indent="0">
              <a:buNone/>
            </a:pPr>
            <a:endParaRPr lang="en-US" sz="2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3212" y="1752600"/>
            <a:ext cx="3009961" cy="3744686"/>
          </a:xfrm>
          <a:prstGeom prst="rect">
            <a:avLst/>
          </a:prstGeom>
          <a:ln>
            <a:noFill/>
          </a:ln>
          <a:effectLst>
            <a:softEdge rad="112500"/>
          </a:effectLst>
        </p:spPr>
      </p:pic>
    </p:spTree>
    <p:extLst>
      <p:ext uri="{BB962C8B-B14F-4D97-AF65-F5344CB8AC3E}">
        <p14:creationId xmlns:p14="http://schemas.microsoft.com/office/powerpoint/2010/main" val="462238070"/>
      </p:ext>
    </p:extLst>
  </p:cSld>
  <p:clrMapOvr>
    <a:masterClrMapping/>
  </p:clrMapOvr>
  <p:transition spd="slow" advTm="400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1668</TotalTime>
  <Words>769</Words>
  <Application>Microsoft Office PowerPoint</Application>
  <PresentationFormat>Custom</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Franklin Gothic Medium</vt:lpstr>
      <vt:lpstr>Wingdings</vt:lpstr>
      <vt:lpstr>Digital Blue Tunnel 16x9</vt:lpstr>
      <vt:lpstr>Shipping Association of Guyana (SAG)</vt:lpstr>
      <vt:lpstr>PowerPoint Presentation</vt:lpstr>
      <vt:lpstr>PowerPoint Presentation</vt:lpstr>
      <vt:lpstr>WHO WE ARE </vt:lpstr>
      <vt:lpstr>WHO WE ARE CONT’D</vt:lpstr>
      <vt:lpstr>OUR MISSION </vt:lpstr>
      <vt:lpstr>OUR OBJECTIVES</vt:lpstr>
      <vt:lpstr>OUR OBJECTIVE CONT’D</vt:lpstr>
      <vt:lpstr>OUR MANAGEMENT </vt:lpstr>
      <vt:lpstr>OUR MANAGEMENT </vt:lpstr>
      <vt:lpstr>PowerPoint Presentation</vt:lpstr>
      <vt:lpstr>PowerPoint Presentation</vt:lpstr>
      <vt:lpstr>OUR MEMBERS </vt:lpstr>
      <vt:lpstr>PowerPoint Presentation</vt:lpstr>
      <vt:lpstr>PowerPoint Presentation</vt:lpstr>
      <vt:lpstr>PowerPoint Presentation</vt:lpstr>
      <vt:lpstr>PowerPoint Presentation</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Shipping Association of Guyana</dc:title>
  <dc:creator>Troy Peters</dc:creator>
  <cp:lastModifiedBy>Troy Peters</cp:lastModifiedBy>
  <cp:revision>88</cp:revision>
  <cp:lastPrinted>2025-09-23T16:40:57Z</cp:lastPrinted>
  <dcterms:created xsi:type="dcterms:W3CDTF">2025-09-19T19:33:10Z</dcterms:created>
  <dcterms:modified xsi:type="dcterms:W3CDTF">2025-09-25T21:45:30Z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