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265" r:id="rId2"/>
    <p:sldId id="334" r:id="rId3"/>
    <p:sldId id="321" r:id="rId4"/>
    <p:sldId id="310" r:id="rId5"/>
    <p:sldId id="320" r:id="rId6"/>
    <p:sldId id="311" r:id="rId7"/>
    <p:sldId id="313" r:id="rId8"/>
    <p:sldId id="322" r:id="rId9"/>
    <p:sldId id="312" r:id="rId10"/>
    <p:sldId id="325" r:id="rId11"/>
    <p:sldId id="338" r:id="rId12"/>
    <p:sldId id="314" r:id="rId13"/>
    <p:sldId id="335" r:id="rId14"/>
    <p:sldId id="332" r:id="rId15"/>
    <p:sldId id="315" r:id="rId16"/>
    <p:sldId id="316" r:id="rId17"/>
    <p:sldId id="317" r:id="rId18"/>
    <p:sldId id="337" r:id="rId19"/>
    <p:sldId id="328" r:id="rId20"/>
    <p:sldId id="327" r:id="rId21"/>
    <p:sldId id="329" r:id="rId22"/>
    <p:sldId id="330" r:id="rId23"/>
    <p:sldId id="318" r:id="rId24"/>
  </p:sldIdLst>
  <p:sldSz cx="12188825" cy="6858000"/>
  <p:notesSz cx="7102475" cy="9388475"/>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35" autoAdjust="0"/>
    <p:restoredTop sz="94629" autoAdjust="0"/>
  </p:normalViewPr>
  <p:slideViewPr>
    <p:cSldViewPr showGuides="1">
      <p:cViewPr varScale="1">
        <p:scale>
          <a:sx n="73" d="100"/>
          <a:sy n="73" d="100"/>
        </p:scale>
        <p:origin x="486" y="78"/>
      </p:cViewPr>
      <p:guideLst>
        <p:guide pos="3839"/>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howGuides="1">
      <p:cViewPr varScale="1">
        <p:scale>
          <a:sx n="63" d="100"/>
          <a:sy n="63" d="100"/>
        </p:scale>
        <p:origin x="1986"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a:p>
        </p:txBody>
      </p:sp>
      <p:sp>
        <p:nvSpPr>
          <p:cNvPr id="3" name="Date Placeholder 2"/>
          <p:cNvSpPr>
            <a:spLocks noGrp="1"/>
          </p:cNvSpPr>
          <p:nvPr>
            <p:ph type="dt" sz="quarter" idx="1"/>
          </p:nvPr>
        </p:nvSpPr>
        <p:spPr>
          <a:xfrm>
            <a:off x="4023092" y="0"/>
            <a:ext cx="3077739" cy="471054"/>
          </a:xfrm>
          <a:prstGeom prst="rect">
            <a:avLst/>
          </a:prstGeom>
        </p:spPr>
        <p:txBody>
          <a:bodyPr vert="horz" lIns="94229" tIns="47114" rIns="94229" bIns="47114" rtlCol="0"/>
          <a:lstStyle>
            <a:lvl1pPr algn="r">
              <a:defRPr sz="1200"/>
            </a:lvl1pPr>
          </a:lstStyle>
          <a:p>
            <a:fld id="{59088EAF-6ECA-4616-85EF-35AA19C641F3}" type="datetimeFigureOut">
              <a:rPr lang="en-US"/>
              <a:t>10/5/2026</a:t>
            </a:fld>
            <a:endParaRPr/>
          </a:p>
        </p:txBody>
      </p:sp>
      <p:sp>
        <p:nvSpPr>
          <p:cNvPr id="4" name="Footer Placeholder 3"/>
          <p:cNvSpPr>
            <a:spLocks noGrp="1"/>
          </p:cNvSpPr>
          <p:nvPr>
            <p:ph type="ftr" sz="quarter" idx="2"/>
          </p:nvPr>
        </p:nvSpPr>
        <p:spPr>
          <a:xfrm>
            <a:off x="0" y="8917422"/>
            <a:ext cx="3077739" cy="471053"/>
          </a:xfrm>
          <a:prstGeom prst="rect">
            <a:avLst/>
          </a:prstGeom>
        </p:spPr>
        <p:txBody>
          <a:bodyPr vert="horz" lIns="94229" tIns="47114" rIns="94229" bIns="47114" rtlCol="0" anchor="b"/>
          <a:lstStyle>
            <a:lvl1pPr algn="l">
              <a:defRPr sz="1200"/>
            </a:lvl1pPr>
          </a:lstStyle>
          <a:p>
            <a:endParaRPr/>
          </a:p>
        </p:txBody>
      </p:sp>
      <p:sp>
        <p:nvSpPr>
          <p:cNvPr id="5" name="Slide Number Placeholder 4"/>
          <p:cNvSpPr>
            <a:spLocks noGrp="1"/>
          </p:cNvSpPr>
          <p:nvPr>
            <p:ph type="sldNum" sz="quarter" idx="3"/>
          </p:nvPr>
        </p:nvSpPr>
        <p:spPr>
          <a:xfrm>
            <a:off x="4023092" y="8917422"/>
            <a:ext cx="3077739" cy="471053"/>
          </a:xfrm>
          <a:prstGeom prst="rect">
            <a:avLst/>
          </a:prstGeom>
        </p:spPr>
        <p:txBody>
          <a:bodyPr vert="horz" lIns="94229" tIns="47114" rIns="94229" bIns="47114"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9" tIns="47114" rIns="94229" bIns="47114" rtlCol="0"/>
          <a:lstStyle>
            <a:lvl1pPr algn="l">
              <a:defRPr sz="1200"/>
            </a:lvl1pPr>
          </a:lstStyle>
          <a:p>
            <a:endParaRPr/>
          </a:p>
        </p:txBody>
      </p:sp>
      <p:sp>
        <p:nvSpPr>
          <p:cNvPr id="3" name="Date Placeholder 2"/>
          <p:cNvSpPr>
            <a:spLocks noGrp="1"/>
          </p:cNvSpPr>
          <p:nvPr>
            <p:ph type="dt" idx="1"/>
          </p:nvPr>
        </p:nvSpPr>
        <p:spPr>
          <a:xfrm>
            <a:off x="4023092" y="0"/>
            <a:ext cx="3077739" cy="469424"/>
          </a:xfrm>
          <a:prstGeom prst="rect">
            <a:avLst/>
          </a:prstGeom>
        </p:spPr>
        <p:txBody>
          <a:bodyPr vert="horz" lIns="94229" tIns="47114" rIns="94229" bIns="47114" rtlCol="0"/>
          <a:lstStyle>
            <a:lvl1pPr algn="r">
              <a:defRPr sz="1200"/>
            </a:lvl1pPr>
          </a:lstStyle>
          <a:p>
            <a:fld id="{3ABD2D7A-D230-4F91-BD59-0A39C2703BA8}" type="datetimeFigureOut">
              <a:rPr lang="en-US"/>
              <a:t>10/5/2026</a:t>
            </a:fld>
            <a:endParaRPr/>
          </a:p>
        </p:txBody>
      </p:sp>
      <p:sp>
        <p:nvSpPr>
          <p:cNvPr id="4" name="Slide Image Placeholder 3"/>
          <p:cNvSpPr>
            <a:spLocks noGrp="1" noRot="1" noChangeAspect="1"/>
          </p:cNvSpPr>
          <p:nvPr>
            <p:ph type="sldImg" idx="2"/>
          </p:nvPr>
        </p:nvSpPr>
        <p:spPr>
          <a:xfrm>
            <a:off x="423863" y="704850"/>
            <a:ext cx="6254750" cy="3519488"/>
          </a:xfrm>
          <a:prstGeom prst="rect">
            <a:avLst/>
          </a:prstGeom>
          <a:noFill/>
          <a:ln w="12700">
            <a:solidFill>
              <a:prstClr val="black"/>
            </a:solidFill>
          </a:ln>
        </p:spPr>
        <p:txBody>
          <a:bodyPr vert="horz" lIns="94229" tIns="47114" rIns="94229" bIns="47114" rtlCol="0" anchor="ctr"/>
          <a:lstStyle/>
          <a:p>
            <a:endParaRPr/>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4229" tIns="47114" rIns="94229" bIns="47114"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4229" tIns="47114" rIns="94229" bIns="47114" rtlCol="0" anchor="b"/>
          <a:lstStyle>
            <a:lvl1pPr algn="l">
              <a:defRPr sz="1200"/>
            </a:lvl1pPr>
          </a:lstStyle>
          <a:p>
            <a:endParaRPr/>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4229" tIns="47114" rIns="94229" bIns="47114"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65214" y="1828800"/>
            <a:ext cx="8229600" cy="2895600"/>
          </a:xfrm>
        </p:spPr>
        <p:txBody>
          <a:bodyPr anchor="b">
            <a:normAutofit/>
          </a:bodyPr>
          <a:lstStyle>
            <a:lvl1pPr>
              <a:lnSpc>
                <a:spcPct val="80000"/>
              </a:lnSpc>
              <a:defRPr sz="6600">
                <a:solidFill>
                  <a:schemeClr val="tx1"/>
                </a:solidFill>
              </a:defRPr>
            </a:lvl1pPr>
          </a:lstStyle>
          <a:p>
            <a:r>
              <a:rPr lang="en-US" smtClean="0"/>
              <a:t>Click to edit Master title style</a:t>
            </a:r>
            <a:endParaRPr/>
          </a:p>
        </p:txBody>
      </p:sp>
      <p:sp>
        <p:nvSpPr>
          <p:cNvPr id="3" name="Subtitle 2"/>
          <p:cNvSpPr>
            <a:spLocks noGrp="1"/>
          </p:cNvSpPr>
          <p:nvPr>
            <p:ph type="subTitle" idx="1"/>
          </p:nvPr>
        </p:nvSpPr>
        <p:spPr>
          <a:xfrm>
            <a:off x="1065213" y="4800600"/>
            <a:ext cx="8229600" cy="1219200"/>
          </a:xfrm>
        </p:spPr>
        <p:txBody>
          <a:bodyPr>
            <a:normAutofit/>
          </a:bodyPr>
          <a:lstStyle>
            <a:lvl1pPr marL="0" indent="0" algn="l">
              <a:spcBef>
                <a:spcPts val="0"/>
              </a:spcBef>
              <a:buNone/>
              <a:defRPr sz="2000" cap="all" spc="200" baseline="0">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94999051"/>
      </p:ext>
    </p:extLst>
  </p:cSld>
  <p:clrMapOvr>
    <a:masterClrMapping/>
  </p:clrMapOvr>
  <p:transition spd="slow" advTm="4000">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10/5/2026</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p:transition spd="slow" advTm="4000">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59614" y="2514600"/>
            <a:ext cx="8692399" cy="2819400"/>
          </a:xfrm>
        </p:spPr>
        <p:txBody>
          <a:bodyPr anchor="b">
            <a:normAutofit/>
          </a:bodyPr>
          <a:lstStyle>
            <a:lvl1pPr algn="l">
              <a:lnSpc>
                <a:spcPct val="80000"/>
              </a:lnSpc>
              <a:defRPr sz="4800" b="0" cap="none" baseline="0"/>
            </a:lvl1pPr>
          </a:lstStyle>
          <a:p>
            <a:r>
              <a:rPr lang="en-US" smtClean="0"/>
              <a:t>Click to edit Master title style</a:t>
            </a:r>
            <a:endParaRPr/>
          </a:p>
        </p:txBody>
      </p:sp>
      <p:sp>
        <p:nvSpPr>
          <p:cNvPr id="3" name="Text Placeholder 2"/>
          <p:cNvSpPr>
            <a:spLocks noGrp="1"/>
          </p:cNvSpPr>
          <p:nvPr>
            <p:ph type="body" idx="1"/>
          </p:nvPr>
        </p:nvSpPr>
        <p:spPr>
          <a:xfrm>
            <a:off x="1065213" y="5410200"/>
            <a:ext cx="8687333" cy="609601"/>
          </a:xfrm>
        </p:spPr>
        <p:txBody>
          <a:bodyPr anchor="t">
            <a:normAutofit/>
          </a:bodyPr>
          <a:lstStyle>
            <a:lvl1pPr marL="0" indent="0">
              <a:spcBef>
                <a:spcPts val="0"/>
              </a:spcBef>
              <a:buNone/>
              <a:defRPr sz="2000" cap="all" spc="200" baseline="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5" name="Footer Placeholder 4"/>
          <p:cNvSpPr>
            <a:spLocks noGrp="1"/>
          </p:cNvSpPr>
          <p:nvPr>
            <p:ph type="ftr" sz="quarter" idx="11"/>
          </p:nvPr>
        </p:nvSpPr>
        <p:spPr/>
        <p:txBody>
          <a:bodyPr/>
          <a:lstStyle/>
          <a:p>
            <a:endParaRPr dirty="0"/>
          </a:p>
        </p:txBody>
      </p:sp>
      <p:sp>
        <p:nvSpPr>
          <p:cNvPr id="4" name="Date Placeholder 3"/>
          <p:cNvSpPr>
            <a:spLocks noGrp="1"/>
          </p:cNvSpPr>
          <p:nvPr>
            <p:ph type="dt" sz="half" idx="10"/>
          </p:nvPr>
        </p:nvSpPr>
        <p:spPr/>
        <p:txBody>
          <a:bodyPr/>
          <a:lstStyle/>
          <a:p>
            <a:fld id="{03F41C87-7AD9-4845-A077-840E4A0F3F06}" type="datetimeFigureOut">
              <a:rPr lang="en-US"/>
              <a:t>10/5/2026</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p:transition spd="slow" advTm="4000">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04781" y="1905001"/>
            <a:ext cx="4419599"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229183" y="1905001"/>
            <a:ext cx="4419600" cy="41148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t>10/5/2026</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p:transition spd="slow" advTm="4000">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2241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52241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249861" y="1905000"/>
            <a:ext cx="4416552" cy="762000"/>
          </a:xfrm>
        </p:spPr>
        <p:txBody>
          <a:bodyPr anchor="ctr">
            <a:noAutofit/>
          </a:bodyPr>
          <a:lstStyle>
            <a:lvl1pPr marL="0" indent="0">
              <a:spcBef>
                <a:spcPts val="0"/>
              </a:spcBef>
              <a:buNone/>
              <a:defRPr sz="2000" b="0" cap="all" spc="200"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49861" y="2743201"/>
            <a:ext cx="4416552" cy="32766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8" name="Footer Placeholder 7"/>
          <p:cNvSpPr>
            <a:spLocks noGrp="1"/>
          </p:cNvSpPr>
          <p:nvPr>
            <p:ph type="ftr" sz="quarter" idx="11"/>
          </p:nvPr>
        </p:nvSpPr>
        <p:spPr/>
        <p:txBody>
          <a:bodyPr/>
          <a:lstStyle/>
          <a:p>
            <a:endParaRPr dirty="0"/>
          </a:p>
        </p:txBody>
      </p:sp>
      <p:sp>
        <p:nvSpPr>
          <p:cNvPr id="7" name="Date Placeholder 6"/>
          <p:cNvSpPr>
            <a:spLocks noGrp="1"/>
          </p:cNvSpPr>
          <p:nvPr>
            <p:ph type="dt" sz="half" idx="10"/>
          </p:nvPr>
        </p:nvSpPr>
        <p:spPr/>
        <p:txBody>
          <a:bodyPr/>
          <a:lstStyle/>
          <a:p>
            <a:fld id="{03F41C87-7AD9-4845-A077-840E4A0F3F06}" type="datetimeFigureOut">
              <a:rPr lang="en-US"/>
              <a:t>10/5/2026</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p:transition spd="slow" advTm="4000">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4" name="Footer Placeholder 3"/>
          <p:cNvSpPr>
            <a:spLocks noGrp="1"/>
          </p:cNvSpPr>
          <p:nvPr>
            <p:ph type="ftr" sz="quarter" idx="11"/>
          </p:nvPr>
        </p:nvSpPr>
        <p:spPr/>
        <p:txBody>
          <a:bodyPr/>
          <a:lstStyle/>
          <a:p>
            <a:endParaRPr/>
          </a:p>
        </p:txBody>
      </p:sp>
      <p:sp>
        <p:nvSpPr>
          <p:cNvPr id="3" name="Date Placeholder 2"/>
          <p:cNvSpPr>
            <a:spLocks noGrp="1"/>
          </p:cNvSpPr>
          <p:nvPr>
            <p:ph type="dt" sz="half" idx="10"/>
          </p:nvPr>
        </p:nvSpPr>
        <p:spPr/>
        <p:txBody>
          <a:bodyPr/>
          <a:lstStyle/>
          <a:p>
            <a:fld id="{03F41C87-7AD9-4845-A077-840E4A0F3F06}" type="datetimeFigureOut">
              <a:rPr lang="en-US"/>
              <a:t>10/5/2026</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p:transition spd="slow" advTm="4000">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a:p>
        </p:txBody>
      </p:sp>
      <p:sp>
        <p:nvSpPr>
          <p:cNvPr id="2" name="Date Placeholder 1"/>
          <p:cNvSpPr>
            <a:spLocks noGrp="1"/>
          </p:cNvSpPr>
          <p:nvPr>
            <p:ph type="dt" sz="half" idx="10"/>
          </p:nvPr>
        </p:nvSpPr>
        <p:spPr/>
        <p:txBody>
          <a:bodyPr/>
          <a:lstStyle/>
          <a:p>
            <a:fld id="{03F41C87-7AD9-4845-A077-840E4A0F3F06}" type="datetimeFigureOut">
              <a:rPr lang="en-US"/>
              <a:t>10/5/2026</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p:transition spd="slow" advTm="4000">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Autofit/>
          </a:bodyPr>
          <a:lstStyle>
            <a:lvl1pPr algn="l">
              <a:lnSpc>
                <a:spcPct val="90000"/>
              </a:lnSpc>
              <a:defRPr sz="3600" b="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Content Placeholder 2"/>
          <p:cNvSpPr>
            <a:spLocks noGrp="1"/>
          </p:cNvSpPr>
          <p:nvPr>
            <p:ph idx="1"/>
          </p:nvPr>
        </p:nvSpPr>
        <p:spPr>
          <a:xfrm>
            <a:off x="4951414" y="685800"/>
            <a:ext cx="6400800" cy="5334000"/>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6" name="Footer Placeholder 5"/>
          <p:cNvSpPr>
            <a:spLocks noGrp="1"/>
          </p:cNvSpPr>
          <p:nvPr>
            <p:ph type="ftr" sz="quarter" idx="11"/>
          </p:nvPr>
        </p:nvSpPr>
        <p:spPr/>
        <p:txBody>
          <a:bodyPr/>
          <a:lstStyle/>
          <a:p>
            <a:endParaRPr/>
          </a:p>
        </p:txBody>
      </p:sp>
      <p:sp>
        <p:nvSpPr>
          <p:cNvPr id="5" name="Date Placeholder 4"/>
          <p:cNvSpPr>
            <a:spLocks noGrp="1"/>
          </p:cNvSpPr>
          <p:nvPr>
            <p:ph type="dt" sz="half" idx="10"/>
          </p:nvPr>
        </p:nvSpPr>
        <p:spPr/>
        <p:txBody>
          <a:bodyPr/>
          <a:lstStyle/>
          <a:p>
            <a:fld id="{03F41C87-7AD9-4845-A077-840E4A0F3F06}" type="datetimeFigureOut">
              <a:rPr lang="en-US"/>
              <a:t>10/5/2026</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p:transition spd="slow" advTm="4000">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55604" y="1905000"/>
            <a:ext cx="3596607" cy="2667000"/>
          </a:xfrm>
        </p:spPr>
        <p:txBody>
          <a:bodyPr anchor="b">
            <a:normAutofit/>
          </a:bodyPr>
          <a:lstStyle>
            <a:lvl1pPr algn="l">
              <a:lnSpc>
                <a:spcPct val="90000"/>
              </a:lnSpc>
              <a:defRPr sz="3600" b="0" i="0" baseline="0">
                <a:solidFill>
                  <a:schemeClr val="tx1"/>
                </a:solidFill>
              </a:defRPr>
            </a:lvl1pPr>
          </a:lstStyle>
          <a:p>
            <a:r>
              <a:rPr lang="en-US" smtClean="0"/>
              <a:t>Click to edit Master title style</a:t>
            </a:r>
            <a:endParaRPr/>
          </a:p>
        </p:txBody>
      </p:sp>
      <p:sp>
        <p:nvSpPr>
          <p:cNvPr id="4" name="Text Placeholder 3"/>
          <p:cNvSpPr>
            <a:spLocks noGrp="1"/>
          </p:cNvSpPr>
          <p:nvPr>
            <p:ph type="body" sz="half" idx="2"/>
          </p:nvPr>
        </p:nvSpPr>
        <p:spPr>
          <a:xfrm>
            <a:off x="1065213" y="4648200"/>
            <a:ext cx="3581399" cy="1371600"/>
          </a:xfrm>
        </p:spPr>
        <p:txBody>
          <a:bodyPr>
            <a:normAutofit/>
          </a:bodyPr>
          <a:lstStyle>
            <a:lvl1pPr marL="0" indent="0">
              <a:lnSpc>
                <a:spcPct val="9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Picture Placeholder 2" descr="An empty placeholder to add an image. Click on the placeholder and select the image that you wish to add."/>
          <p:cNvSpPr>
            <a:spLocks noGrp="1"/>
          </p:cNvSpPr>
          <p:nvPr>
            <p:ph type="pic" idx="1"/>
          </p:nvPr>
        </p:nvSpPr>
        <p:spPr>
          <a:xfrm>
            <a:off x="4951414" y="685800"/>
            <a:ext cx="6400799" cy="5334000"/>
          </a:xfrm>
          <a:solidFill>
            <a:schemeClr val="bg2"/>
          </a:solidFill>
          <a:ln w="76200">
            <a:solidFill>
              <a:schemeClr val="tx1"/>
            </a:solidFill>
            <a:miter lim="800000"/>
          </a:ln>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6" name="Footer Placeholder 5"/>
          <p:cNvSpPr>
            <a:spLocks noGrp="1"/>
          </p:cNvSpPr>
          <p:nvPr>
            <p:ph type="ftr" sz="quarter" idx="11"/>
          </p:nvPr>
        </p:nvSpPr>
        <p:spPr/>
        <p:txBody>
          <a:bodyPr/>
          <a:lstStyle/>
          <a:p>
            <a:endParaRPr dirty="0"/>
          </a:p>
        </p:txBody>
      </p:sp>
      <p:sp>
        <p:nvSpPr>
          <p:cNvPr id="5" name="Date Placeholder 4"/>
          <p:cNvSpPr>
            <a:spLocks noGrp="1"/>
          </p:cNvSpPr>
          <p:nvPr>
            <p:ph type="dt" sz="half" idx="10"/>
          </p:nvPr>
        </p:nvSpPr>
        <p:spPr/>
        <p:txBody>
          <a:bodyPr/>
          <a:lstStyle/>
          <a:p>
            <a:fld id="{03F41C87-7AD9-4845-A077-840E4A0F3F06}" type="datetimeFigureOut">
              <a:rPr lang="en-US"/>
              <a:pPr/>
              <a:t>10/5/2026</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p:transition spd="slow" advTm="4000">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10/5/2026</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p:transition spd="slow" advTm="4000">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381001"/>
            <a:ext cx="1524001" cy="56388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22412" y="381001"/>
            <a:ext cx="7391399"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Footer Placeholder 4"/>
          <p:cNvSpPr>
            <a:spLocks noGrp="1"/>
          </p:cNvSpPr>
          <p:nvPr>
            <p:ph type="ftr" sz="quarter" idx="11"/>
          </p:nvPr>
        </p:nvSpPr>
        <p:spPr/>
        <p:txBody>
          <a:bodyPr/>
          <a:lstStyle/>
          <a:p>
            <a:endParaRPr/>
          </a:p>
        </p:txBody>
      </p:sp>
      <p:sp>
        <p:nvSpPr>
          <p:cNvPr id="4" name="Date Placeholder 3"/>
          <p:cNvSpPr>
            <a:spLocks noGrp="1"/>
          </p:cNvSpPr>
          <p:nvPr>
            <p:ph type="dt" sz="half" idx="10"/>
          </p:nvPr>
        </p:nvSpPr>
        <p:spPr/>
        <p:txBody>
          <a:bodyPr/>
          <a:lstStyle/>
          <a:p>
            <a:fld id="{03F41C87-7AD9-4845-A077-840E4A0F3F06}" type="datetimeFigureOut">
              <a:rPr lang="en-US"/>
              <a:t>10/5/2026</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p:transition spd="slow" advTm="4000">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22413" y="381000"/>
            <a:ext cx="9144001" cy="1371600"/>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22413" y="1904999"/>
            <a:ext cx="9134391" cy="411480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Footer Placeholder 4"/>
          <p:cNvSpPr>
            <a:spLocks noGrp="1"/>
          </p:cNvSpPr>
          <p:nvPr>
            <p:ph type="ftr" sz="quarter" idx="3"/>
          </p:nvPr>
        </p:nvSpPr>
        <p:spPr>
          <a:xfrm>
            <a:off x="1522413" y="6400800"/>
            <a:ext cx="6553199" cy="276228"/>
          </a:xfrm>
          <a:prstGeom prst="rect">
            <a:avLst/>
          </a:prstGeom>
        </p:spPr>
        <p:txBody>
          <a:bodyPr vert="horz" lIns="91440" tIns="45720" rIns="91440" bIns="45720" rtlCol="0" anchor="ctr"/>
          <a:lstStyle>
            <a:lvl1pPr algn="l">
              <a:defRPr sz="1100">
                <a:solidFill>
                  <a:schemeClr val="tx1">
                    <a:tint val="75000"/>
                  </a:schemeClr>
                </a:solidFill>
              </a:defRPr>
            </a:lvl1pPr>
          </a:lstStyle>
          <a:p>
            <a:endParaRPr lang="en-US" dirty="0"/>
          </a:p>
        </p:txBody>
      </p:sp>
      <p:sp>
        <p:nvSpPr>
          <p:cNvPr id="4" name="Date Placeholder 3"/>
          <p:cNvSpPr>
            <a:spLocks noGrp="1"/>
          </p:cNvSpPr>
          <p:nvPr>
            <p:ph type="dt" sz="half" idx="2"/>
          </p:nvPr>
        </p:nvSpPr>
        <p:spPr>
          <a:xfrm>
            <a:off x="8226422" y="6400800"/>
            <a:ext cx="144938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03F41C87-7AD9-4845-A077-840E4A0F3F06}" type="datetimeFigureOut">
              <a:rPr lang="en-US" smtClean="0"/>
              <a:pPr/>
              <a:t>10/5/2026</a:t>
            </a:fld>
            <a:endParaRPr lang="en-US"/>
          </a:p>
        </p:txBody>
      </p:sp>
      <p:sp>
        <p:nvSpPr>
          <p:cNvPr id="6" name="Slide Number Placeholder 5"/>
          <p:cNvSpPr>
            <a:spLocks noGrp="1"/>
          </p:cNvSpPr>
          <p:nvPr>
            <p:ph type="sldNum" sz="quarter" idx="4"/>
          </p:nvPr>
        </p:nvSpPr>
        <p:spPr>
          <a:xfrm>
            <a:off x="9828211" y="6400800"/>
            <a:ext cx="838201"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advTm="4000">
    <p:push dir="u"/>
  </p:transition>
  <p:txStyles>
    <p:title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39">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3.xml"/><Relationship Id="rId6" Type="http://schemas.openxmlformats.org/officeDocument/2006/relationships/image" Target="../media/image21.jpeg"/><Relationship Id="rId5" Type="http://schemas.openxmlformats.org/officeDocument/2006/relationships/image" Target="../media/image20.jp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13" Type="http://schemas.openxmlformats.org/officeDocument/2006/relationships/image" Target="../media/image33.png"/><Relationship Id="rId18" Type="http://schemas.openxmlformats.org/officeDocument/2006/relationships/image" Target="../media/image38.png"/><Relationship Id="rId26" Type="http://schemas.openxmlformats.org/officeDocument/2006/relationships/image" Target="../media/image46.png"/><Relationship Id="rId39" Type="http://schemas.openxmlformats.org/officeDocument/2006/relationships/image" Target="../media/image59.png"/><Relationship Id="rId21" Type="http://schemas.openxmlformats.org/officeDocument/2006/relationships/image" Target="../media/image41.png"/><Relationship Id="rId34" Type="http://schemas.openxmlformats.org/officeDocument/2006/relationships/image" Target="../media/image54.png"/><Relationship Id="rId7" Type="http://schemas.openxmlformats.org/officeDocument/2006/relationships/image" Target="../media/image27.png"/><Relationship Id="rId12" Type="http://schemas.openxmlformats.org/officeDocument/2006/relationships/image" Target="../media/image32.png"/><Relationship Id="rId17" Type="http://schemas.openxmlformats.org/officeDocument/2006/relationships/image" Target="../media/image37.png"/><Relationship Id="rId25" Type="http://schemas.openxmlformats.org/officeDocument/2006/relationships/image" Target="../media/image45.png"/><Relationship Id="rId33" Type="http://schemas.openxmlformats.org/officeDocument/2006/relationships/image" Target="../media/image53.png"/><Relationship Id="rId38" Type="http://schemas.openxmlformats.org/officeDocument/2006/relationships/image" Target="../media/image58.png"/><Relationship Id="rId2" Type="http://schemas.openxmlformats.org/officeDocument/2006/relationships/image" Target="../media/image22.png"/><Relationship Id="rId16" Type="http://schemas.openxmlformats.org/officeDocument/2006/relationships/image" Target="../media/image36.png"/><Relationship Id="rId20" Type="http://schemas.openxmlformats.org/officeDocument/2006/relationships/image" Target="../media/image40.png"/><Relationship Id="rId29" Type="http://schemas.openxmlformats.org/officeDocument/2006/relationships/image" Target="../media/image49.png"/><Relationship Id="rId1" Type="http://schemas.openxmlformats.org/officeDocument/2006/relationships/slideLayout" Target="../slideLayouts/slideLayout7.xml"/><Relationship Id="rId6" Type="http://schemas.openxmlformats.org/officeDocument/2006/relationships/image" Target="../media/image26.png"/><Relationship Id="rId11" Type="http://schemas.openxmlformats.org/officeDocument/2006/relationships/image" Target="../media/image31.png"/><Relationship Id="rId24" Type="http://schemas.openxmlformats.org/officeDocument/2006/relationships/image" Target="../media/image44.png"/><Relationship Id="rId32" Type="http://schemas.openxmlformats.org/officeDocument/2006/relationships/image" Target="../media/image52.png"/><Relationship Id="rId37" Type="http://schemas.openxmlformats.org/officeDocument/2006/relationships/image" Target="../media/image57.jpg"/><Relationship Id="rId40" Type="http://schemas.openxmlformats.org/officeDocument/2006/relationships/image" Target="../media/image60.tiff"/><Relationship Id="rId5" Type="http://schemas.openxmlformats.org/officeDocument/2006/relationships/image" Target="../media/image25.png"/><Relationship Id="rId15" Type="http://schemas.openxmlformats.org/officeDocument/2006/relationships/image" Target="../media/image35.png"/><Relationship Id="rId23" Type="http://schemas.openxmlformats.org/officeDocument/2006/relationships/image" Target="../media/image43.png"/><Relationship Id="rId28" Type="http://schemas.openxmlformats.org/officeDocument/2006/relationships/image" Target="../media/image48.png"/><Relationship Id="rId36" Type="http://schemas.openxmlformats.org/officeDocument/2006/relationships/image" Target="../media/image56.png"/><Relationship Id="rId10" Type="http://schemas.openxmlformats.org/officeDocument/2006/relationships/image" Target="../media/image30.png"/><Relationship Id="rId19" Type="http://schemas.openxmlformats.org/officeDocument/2006/relationships/image" Target="../media/image39.png"/><Relationship Id="rId31" Type="http://schemas.openxmlformats.org/officeDocument/2006/relationships/image" Target="../media/image51.png"/><Relationship Id="rId4" Type="http://schemas.openxmlformats.org/officeDocument/2006/relationships/image" Target="../media/image24.png"/><Relationship Id="rId9" Type="http://schemas.openxmlformats.org/officeDocument/2006/relationships/image" Target="../media/image29.png"/><Relationship Id="rId14" Type="http://schemas.openxmlformats.org/officeDocument/2006/relationships/image" Target="../media/image34.png"/><Relationship Id="rId22" Type="http://schemas.openxmlformats.org/officeDocument/2006/relationships/image" Target="../media/image42.jpg"/><Relationship Id="rId27" Type="http://schemas.openxmlformats.org/officeDocument/2006/relationships/image" Target="../media/image47.jpg"/><Relationship Id="rId30" Type="http://schemas.openxmlformats.org/officeDocument/2006/relationships/image" Target="../media/image50.png"/><Relationship Id="rId35" Type="http://schemas.openxmlformats.org/officeDocument/2006/relationships/image" Target="../media/image55.jpg"/><Relationship Id="rId8" Type="http://schemas.openxmlformats.org/officeDocument/2006/relationships/image" Target="../media/image28.png"/><Relationship Id="rId3" Type="http://schemas.openxmlformats.org/officeDocument/2006/relationships/image" Target="../media/image23.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g"/><Relationship Id="rId1" Type="http://schemas.openxmlformats.org/officeDocument/2006/relationships/slideLayout" Target="../slideLayouts/slideLayout4.xml"/><Relationship Id="rId6" Type="http://schemas.openxmlformats.org/officeDocument/2006/relationships/image" Target="../media/image66.jpeg"/><Relationship Id="rId5" Type="http://schemas.openxmlformats.org/officeDocument/2006/relationships/image" Target="../media/image65.jpeg"/><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3" Type="http://schemas.openxmlformats.org/officeDocument/2006/relationships/image" Target="../media/image68.jpg"/><Relationship Id="rId7" Type="http://schemas.openxmlformats.org/officeDocument/2006/relationships/image" Target="../media/image72.jpg"/><Relationship Id="rId2" Type="http://schemas.openxmlformats.org/officeDocument/2006/relationships/image" Target="../media/image67.jpg"/><Relationship Id="rId1" Type="http://schemas.openxmlformats.org/officeDocument/2006/relationships/slideLayout" Target="../slideLayouts/slideLayout7.xml"/><Relationship Id="rId6" Type="http://schemas.openxmlformats.org/officeDocument/2006/relationships/image" Target="../media/image71.jpg"/><Relationship Id="rId5" Type="http://schemas.openxmlformats.org/officeDocument/2006/relationships/image" Target="../media/image70.jpeg"/><Relationship Id="rId4" Type="http://schemas.openxmlformats.org/officeDocument/2006/relationships/image" Target="../media/image69.jpeg"/></Relationships>
</file>

<file path=ppt/slides/_rels/slide20.xml.rels><?xml version="1.0" encoding="UTF-8" standalone="yes"?>
<Relationships xmlns="http://schemas.openxmlformats.org/package/2006/relationships"><Relationship Id="rId3" Type="http://schemas.openxmlformats.org/officeDocument/2006/relationships/image" Target="../media/image74.jpeg"/><Relationship Id="rId7" Type="http://schemas.openxmlformats.org/officeDocument/2006/relationships/image" Target="../media/image78.jpg"/><Relationship Id="rId2" Type="http://schemas.openxmlformats.org/officeDocument/2006/relationships/image" Target="../media/image73.jpeg"/><Relationship Id="rId1" Type="http://schemas.openxmlformats.org/officeDocument/2006/relationships/slideLayout" Target="../slideLayouts/slideLayout7.xml"/><Relationship Id="rId6" Type="http://schemas.openxmlformats.org/officeDocument/2006/relationships/image" Target="../media/image77.jpg"/><Relationship Id="rId5" Type="http://schemas.openxmlformats.org/officeDocument/2006/relationships/image" Target="../media/image76.jpg"/><Relationship Id="rId4" Type="http://schemas.openxmlformats.org/officeDocument/2006/relationships/image" Target="../media/image75.jpg"/></Relationships>
</file>

<file path=ppt/slides/_rels/slide21.xml.rels><?xml version="1.0" encoding="UTF-8" standalone="yes"?>
<Relationships xmlns="http://schemas.openxmlformats.org/package/2006/relationships"><Relationship Id="rId2" Type="http://schemas.openxmlformats.org/officeDocument/2006/relationships/image" Target="../media/image79.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81.jpeg"/><Relationship Id="rId7" Type="http://schemas.openxmlformats.org/officeDocument/2006/relationships/image" Target="../media/image85.jpg"/><Relationship Id="rId2" Type="http://schemas.openxmlformats.org/officeDocument/2006/relationships/image" Target="../media/image80.jpg"/><Relationship Id="rId1" Type="http://schemas.openxmlformats.org/officeDocument/2006/relationships/slideLayout" Target="../slideLayouts/slideLayout7.xml"/><Relationship Id="rId6" Type="http://schemas.openxmlformats.org/officeDocument/2006/relationships/image" Target="../media/image84.jpeg"/><Relationship Id="rId5" Type="http://schemas.openxmlformats.org/officeDocument/2006/relationships/image" Target="../media/image83.jpg"/><Relationship Id="rId4" Type="http://schemas.openxmlformats.org/officeDocument/2006/relationships/image" Target="../media/image82.jpg"/></Relationships>
</file>

<file path=ppt/slides/_rels/slide23.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8.xml"/><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065212" y="2007476"/>
            <a:ext cx="9906000" cy="2895600"/>
          </a:xfrm>
        </p:spPr>
        <p:txBody>
          <a:bodyPr/>
          <a:lstStyle/>
          <a:p>
            <a:pPr algn="ctr"/>
            <a:r>
              <a:rPr lang="en-US" dirty="0" smtClean="0">
                <a:solidFill>
                  <a:schemeClr val="tx2">
                    <a:lumMod val="25000"/>
                  </a:schemeClr>
                </a:solidFill>
                <a:latin typeface="Gotham" panose="02000604040000020004" pitchFamily="50" charset="0"/>
              </a:rPr>
              <a:t>Shipping Association of Guyana (SAG)</a:t>
            </a:r>
            <a:endParaRPr lang="en-US" dirty="0">
              <a:solidFill>
                <a:schemeClr val="tx2">
                  <a:lumMod val="25000"/>
                </a:schemeClr>
              </a:solidFill>
              <a:latin typeface="Gotham" panose="02000604040000020004" pitchFamily="50" charset="0"/>
            </a:endParaRPr>
          </a:p>
        </p:txBody>
      </p:sp>
      <p:sp>
        <p:nvSpPr>
          <p:cNvPr id="4" name="Subtitle 3"/>
          <p:cNvSpPr>
            <a:spLocks noGrp="1"/>
          </p:cNvSpPr>
          <p:nvPr>
            <p:ph type="subTitle" idx="1"/>
          </p:nvPr>
        </p:nvSpPr>
        <p:spPr>
          <a:xfrm>
            <a:off x="1602467" y="5110242"/>
            <a:ext cx="8229600" cy="1219200"/>
          </a:xfrm>
        </p:spPr>
        <p:txBody>
          <a:bodyPr>
            <a:normAutofit/>
          </a:bodyPr>
          <a:lstStyle/>
          <a:p>
            <a:pPr algn="ctr"/>
            <a:r>
              <a:rPr lang="it-IT" sz="2800" b="1" dirty="0" smtClean="0">
                <a:solidFill>
                  <a:schemeClr val="bg1"/>
                </a:solidFill>
              </a:rPr>
              <a:t>LEADERS IN ADVOCACY FOR THE </a:t>
            </a:r>
          </a:p>
          <a:p>
            <a:pPr algn="ctr"/>
            <a:r>
              <a:rPr lang="it-IT" sz="2800" b="1" dirty="0" smtClean="0">
                <a:solidFill>
                  <a:schemeClr val="bg1"/>
                </a:solidFill>
              </a:rPr>
              <a:t>SHIPPING INDUSTRY</a:t>
            </a:r>
            <a:endParaRPr lang="it-IT" sz="2800" b="1" dirty="0">
              <a:solidFill>
                <a:schemeClr val="bg1"/>
              </a:solidFill>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2412" y="376158"/>
            <a:ext cx="2286001" cy="2240378"/>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0413" y="554296"/>
            <a:ext cx="1676399" cy="188410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2808920126"/>
      </p:ext>
    </p:extLst>
  </p:cSld>
  <p:clrMapOvr>
    <a:masterClrMapping/>
  </p:clrMapOvr>
  <p:transition spd="slow" advTm="4000">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88825" cy="6858000"/>
          </a:xfrm>
          <a:prstGeom prst="rect">
            <a:avLst/>
          </a:prstGeom>
        </p:spPr>
      </p:pic>
    </p:spTree>
    <p:extLst>
      <p:ext uri="{BB962C8B-B14F-4D97-AF65-F5344CB8AC3E}">
        <p14:creationId xmlns:p14="http://schemas.microsoft.com/office/powerpoint/2010/main" val="1978628540"/>
      </p:ext>
    </p:extLst>
  </p:cSld>
  <p:clrMapOvr>
    <a:masterClrMapping/>
  </p:clrMapOvr>
  <mc:AlternateContent xmlns:mc="http://schemas.openxmlformats.org/markup-compatibility/2006" xmlns:p14="http://schemas.microsoft.com/office/powerpoint/2010/main">
    <mc:Choice Requires="p14">
      <p:transition p14:dur="250" advClick="0" advTm="6000">
        <p:push dir="u"/>
      </p:transition>
    </mc:Choice>
    <mc:Fallback xmlns="">
      <p:transition advClick="0" advTm="6000">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812" y="914400"/>
            <a:ext cx="11811000" cy="5029200"/>
          </a:xfrm>
        </p:spPr>
      </p:pic>
    </p:spTree>
    <p:extLst>
      <p:ext uri="{BB962C8B-B14F-4D97-AF65-F5344CB8AC3E}">
        <p14:creationId xmlns:p14="http://schemas.microsoft.com/office/powerpoint/2010/main" val="2677551553"/>
      </p:ext>
    </p:extLst>
  </p:cSld>
  <p:clrMapOvr>
    <a:masterClrMapping/>
  </p:clrMapOvr>
  <p:transition spd="slow" advTm="4000">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2413" y="381000"/>
            <a:ext cx="9144001" cy="1143000"/>
          </a:xfrm>
        </p:spPr>
        <p:txBody>
          <a:bodyPr>
            <a:normAutofit/>
          </a:bodyPr>
          <a:lstStyle/>
          <a:p>
            <a:r>
              <a:rPr lang="en-US" sz="5400" dirty="0" smtClean="0"/>
              <a:t>WHO WE ARE </a:t>
            </a:r>
            <a:endParaRPr lang="en-US" sz="5400" dirty="0"/>
          </a:p>
        </p:txBody>
      </p:sp>
      <p:sp>
        <p:nvSpPr>
          <p:cNvPr id="14" name="Content Placeholder 13"/>
          <p:cNvSpPr>
            <a:spLocks noGrp="1"/>
          </p:cNvSpPr>
          <p:nvPr>
            <p:ph idx="1"/>
          </p:nvPr>
        </p:nvSpPr>
        <p:spPr>
          <a:xfrm>
            <a:off x="989013" y="1524001"/>
            <a:ext cx="10439400" cy="5181599"/>
          </a:xfrm>
        </p:spPr>
        <p:txBody>
          <a:bodyPr>
            <a:normAutofit/>
          </a:bodyPr>
          <a:lstStyle/>
          <a:p>
            <a:r>
              <a:rPr lang="en-US" sz="2800" dirty="0" smtClean="0">
                <a:solidFill>
                  <a:schemeClr val="bg2">
                    <a:lumMod val="90000"/>
                    <a:lumOff val="10000"/>
                  </a:schemeClr>
                </a:solidFill>
              </a:rPr>
              <a:t>The Shipping Association of Guyana (SAG) is a non-governmental organization that serves as the advocate for the entire shipping industry in Guyana. We represent the interest of all operators including:-</a:t>
            </a:r>
          </a:p>
          <a:p>
            <a:r>
              <a:rPr lang="en-US" sz="2800" b="1" dirty="0" smtClean="0">
                <a:solidFill>
                  <a:schemeClr val="bg2">
                    <a:lumMod val="90000"/>
                    <a:lumOff val="10000"/>
                  </a:schemeClr>
                </a:solidFill>
              </a:rPr>
              <a:t>Ship owners</a:t>
            </a:r>
          </a:p>
          <a:p>
            <a:r>
              <a:rPr lang="en-US" sz="2800" b="1" dirty="0" smtClean="0">
                <a:solidFill>
                  <a:schemeClr val="bg2">
                    <a:lumMod val="90000"/>
                    <a:lumOff val="10000"/>
                  </a:schemeClr>
                </a:solidFill>
              </a:rPr>
              <a:t>Shipping Agents        </a:t>
            </a:r>
          </a:p>
          <a:p>
            <a:r>
              <a:rPr lang="en-US" sz="2800" b="1" dirty="0" smtClean="0">
                <a:solidFill>
                  <a:schemeClr val="bg2">
                    <a:lumMod val="90000"/>
                    <a:lumOff val="10000"/>
                  </a:schemeClr>
                </a:solidFill>
              </a:rPr>
              <a:t>Terminal Operators </a:t>
            </a:r>
          </a:p>
          <a:p>
            <a:r>
              <a:rPr lang="en-US" sz="2800" b="1" dirty="0" smtClean="0">
                <a:solidFill>
                  <a:schemeClr val="bg2">
                    <a:lumMod val="90000"/>
                    <a:lumOff val="10000"/>
                  </a:schemeClr>
                </a:solidFill>
              </a:rPr>
              <a:t>Transportation/ </a:t>
            </a:r>
          </a:p>
          <a:p>
            <a:pPr marL="0" indent="0">
              <a:buNone/>
            </a:pPr>
            <a:r>
              <a:rPr lang="en-US" sz="2800" b="1" dirty="0" smtClean="0">
                <a:solidFill>
                  <a:schemeClr val="bg2">
                    <a:lumMod val="90000"/>
                    <a:lumOff val="10000"/>
                  </a:schemeClr>
                </a:solidFill>
              </a:rPr>
              <a:t>    Logistic Operators</a:t>
            </a:r>
            <a:endParaRPr lang="en-US" sz="2800" b="1" dirty="0">
              <a:solidFill>
                <a:schemeClr val="bg2">
                  <a:lumMod val="90000"/>
                  <a:lumOff val="10000"/>
                </a:schemeClr>
              </a:solidFill>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22813" y="2819400"/>
            <a:ext cx="5975668" cy="3276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39132589"/>
      </p:ext>
    </p:extLst>
  </p:cSld>
  <p:clrMapOvr>
    <a:masterClrMapping/>
  </p:clrMapOvr>
  <p:transition spd="slow" advTm="4000">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5712" y="27214"/>
            <a:ext cx="9144001" cy="1371600"/>
          </a:xfrm>
        </p:spPr>
        <p:txBody>
          <a:bodyPr>
            <a:normAutofit/>
          </a:bodyPr>
          <a:lstStyle/>
          <a:p>
            <a:r>
              <a:rPr lang="en-US" sz="4800" dirty="0" smtClean="0"/>
              <a:t>WHO WE ARE CONT’D</a:t>
            </a:r>
            <a:endParaRPr lang="en-US" sz="4800" dirty="0"/>
          </a:p>
        </p:txBody>
      </p:sp>
      <p:sp>
        <p:nvSpPr>
          <p:cNvPr id="3" name="Content Placeholder 2"/>
          <p:cNvSpPr>
            <a:spLocks noGrp="1"/>
          </p:cNvSpPr>
          <p:nvPr>
            <p:ph idx="1"/>
          </p:nvPr>
        </p:nvSpPr>
        <p:spPr>
          <a:xfrm>
            <a:off x="989013" y="1752600"/>
            <a:ext cx="9677401" cy="4648200"/>
          </a:xfrm>
        </p:spPr>
        <p:txBody>
          <a:bodyPr>
            <a:noAutofit/>
          </a:bodyPr>
          <a:lstStyle/>
          <a:p>
            <a:pPr algn="just"/>
            <a:r>
              <a:rPr lang="en-US" sz="2800" dirty="0" smtClean="0">
                <a:solidFill>
                  <a:schemeClr val="tx2">
                    <a:lumMod val="25000"/>
                  </a:schemeClr>
                </a:solidFill>
              </a:rPr>
              <a:t>SAG acts as the liaison between operators and relevant government agencies, especially the Maritime Administration Department (MARAD) and Guyana Revenue Authority (GRA). </a:t>
            </a:r>
          </a:p>
          <a:p>
            <a:pPr algn="just"/>
            <a:r>
              <a:rPr lang="en-US" sz="2800" dirty="0" smtClean="0">
                <a:solidFill>
                  <a:schemeClr val="tx2">
                    <a:lumMod val="25000"/>
                  </a:schemeClr>
                </a:solidFill>
              </a:rPr>
              <a:t>The Association is now recognized as the institution responsible for consultations with relevant agencies for improved infrastructure, re-framing laws and requirements regarding all aspects of shipping.</a:t>
            </a:r>
          </a:p>
          <a:p>
            <a:pPr algn="just"/>
            <a:r>
              <a:rPr lang="en-US" sz="2800" dirty="0" smtClean="0">
                <a:solidFill>
                  <a:schemeClr val="tx2">
                    <a:lumMod val="25000"/>
                  </a:schemeClr>
                </a:solidFill>
              </a:rPr>
              <a:t>SAG is the bona-fide representative in Guyana of the Caribbean Shipping Association.</a:t>
            </a:r>
            <a:endParaRPr lang="en-US" sz="2800" dirty="0">
              <a:solidFill>
                <a:schemeClr val="tx2">
                  <a:lumMod val="25000"/>
                </a:schemeClr>
              </a:solidFill>
            </a:endParaRPr>
          </a:p>
        </p:txBody>
      </p:sp>
    </p:spTree>
    <p:extLst>
      <p:ext uri="{BB962C8B-B14F-4D97-AF65-F5344CB8AC3E}">
        <p14:creationId xmlns:p14="http://schemas.microsoft.com/office/powerpoint/2010/main" val="1641738248"/>
      </p:ext>
    </p:extLst>
  </p:cSld>
  <p:clrMapOvr>
    <a:masterClrMapping/>
  </p:clrMapOvr>
  <p:transition spd="slow" advTm="4000">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a:bodyPr>
          <a:lstStyle/>
          <a:p>
            <a:r>
              <a:rPr lang="en-US" sz="5400" dirty="0" smtClean="0"/>
              <a:t>OUR MISSION </a:t>
            </a:r>
            <a:endParaRPr lang="en-US" sz="5400" dirty="0"/>
          </a:p>
        </p:txBody>
      </p:sp>
      <p:sp>
        <p:nvSpPr>
          <p:cNvPr id="5" name="Content Placeholder 13"/>
          <p:cNvSpPr>
            <a:spLocks noGrp="1"/>
          </p:cNvSpPr>
          <p:nvPr>
            <p:ph idx="1"/>
          </p:nvPr>
        </p:nvSpPr>
        <p:spPr>
          <a:xfrm>
            <a:off x="874713" y="2209800"/>
            <a:ext cx="10439400" cy="3429000"/>
          </a:xfrm>
        </p:spPr>
        <p:txBody>
          <a:bodyPr>
            <a:normAutofit/>
          </a:bodyPr>
          <a:lstStyle/>
          <a:p>
            <a:pPr algn="ctr"/>
            <a:r>
              <a:rPr lang="en-US" sz="3200" dirty="0" smtClean="0">
                <a:solidFill>
                  <a:schemeClr val="tx2">
                    <a:lumMod val="25000"/>
                  </a:schemeClr>
                </a:solidFill>
              </a:rPr>
              <a:t>Through dynamic </a:t>
            </a:r>
            <a:r>
              <a:rPr lang="en-US" sz="3200" dirty="0">
                <a:solidFill>
                  <a:schemeClr val="tx2">
                    <a:lumMod val="25000"/>
                  </a:schemeClr>
                </a:solidFill>
              </a:rPr>
              <a:t>L</a:t>
            </a:r>
            <a:r>
              <a:rPr lang="en-US" sz="3200" dirty="0" smtClean="0">
                <a:solidFill>
                  <a:schemeClr val="tx2">
                    <a:lumMod val="25000"/>
                  </a:schemeClr>
                </a:solidFill>
              </a:rPr>
              <a:t>eadership and Advocacy, SAG  actively represents the interests of its members, clients, stakeholders and all other operators at local, regional and international  levels, ensuring the highest standards of efficiency to facilitate movement of imports and exports and maximize national economic growth. </a:t>
            </a:r>
            <a:endParaRPr lang="en-US" sz="3200" dirty="0">
              <a:solidFill>
                <a:schemeClr val="tx2">
                  <a:lumMod val="25000"/>
                </a:schemeClr>
              </a:solidFill>
            </a:endParaRPr>
          </a:p>
        </p:txBody>
      </p:sp>
    </p:spTree>
    <p:extLst>
      <p:ext uri="{BB962C8B-B14F-4D97-AF65-F5344CB8AC3E}">
        <p14:creationId xmlns:p14="http://schemas.microsoft.com/office/powerpoint/2010/main" val="3106206852"/>
      </p:ext>
    </p:extLst>
  </p:cSld>
  <p:clrMapOvr>
    <a:masterClrMapping/>
  </p:clrMapOvr>
  <p:transition spd="slow" advTm="4000">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5400"/>
              <a:t>OUR OBJECTIVES</a:t>
            </a:r>
            <a:endParaRPr lang="en-US" sz="5400" dirty="0"/>
          </a:p>
        </p:txBody>
      </p:sp>
      <p:sp>
        <p:nvSpPr>
          <p:cNvPr id="3" name="Content Placeholder 2"/>
          <p:cNvSpPr>
            <a:spLocks noGrp="1"/>
          </p:cNvSpPr>
          <p:nvPr>
            <p:ph sz="half" idx="1"/>
          </p:nvPr>
        </p:nvSpPr>
        <p:spPr>
          <a:xfrm>
            <a:off x="1504781" y="1905001"/>
            <a:ext cx="9542631" cy="4114800"/>
          </a:xfrm>
        </p:spPr>
        <p:txBody>
          <a:bodyPr>
            <a:normAutofit/>
          </a:bodyPr>
          <a:lstStyle/>
          <a:p>
            <a:r>
              <a:rPr lang="en-US" sz="2800" dirty="0" smtClean="0">
                <a:solidFill>
                  <a:schemeClr val="tx2">
                    <a:lumMod val="25000"/>
                  </a:schemeClr>
                </a:solidFill>
              </a:rPr>
              <a:t>SAG is now better equipped to provide and/or facilitate quality training for our membership.</a:t>
            </a:r>
            <a:endParaRPr lang="en-US" sz="2800" dirty="0">
              <a:solidFill>
                <a:schemeClr val="tx2">
                  <a:lumMod val="25000"/>
                </a:schemeClr>
              </a:solidFill>
            </a:endParaRPr>
          </a:p>
          <a:p>
            <a:r>
              <a:rPr lang="en-US" sz="2800" b="1" dirty="0" smtClean="0">
                <a:solidFill>
                  <a:schemeClr val="tx2">
                    <a:lumMod val="25000"/>
                  </a:schemeClr>
                </a:solidFill>
              </a:rPr>
              <a:t>We aim to:</a:t>
            </a:r>
            <a:r>
              <a:rPr lang="en-US" sz="2800" dirty="0">
                <a:solidFill>
                  <a:schemeClr val="tx2">
                    <a:lumMod val="25000"/>
                  </a:schemeClr>
                </a:solidFill>
              </a:rPr>
              <a:t> </a:t>
            </a:r>
            <a:r>
              <a:rPr lang="en-US" sz="2800" dirty="0" smtClean="0">
                <a:solidFill>
                  <a:schemeClr val="tx2">
                    <a:lumMod val="25000"/>
                  </a:schemeClr>
                </a:solidFill>
              </a:rPr>
              <a:t>Ensure shipping agencies comply fully with international Conventions and Regulations, and adopt safer, environmentally sound shipping practices.</a:t>
            </a:r>
          </a:p>
          <a:p>
            <a:r>
              <a:rPr lang="en-US" sz="2800" b="1" dirty="0" smtClean="0">
                <a:solidFill>
                  <a:schemeClr val="tx2">
                    <a:lumMod val="25000"/>
                  </a:schemeClr>
                </a:solidFill>
              </a:rPr>
              <a:t>To instill unity of purpose at all levels and to action all issues that come before us which are relevant to Guyana’s maritime transportation sector.</a:t>
            </a:r>
          </a:p>
        </p:txBody>
      </p:sp>
    </p:spTree>
    <p:extLst>
      <p:ext uri="{BB962C8B-B14F-4D97-AF65-F5344CB8AC3E}">
        <p14:creationId xmlns:p14="http://schemas.microsoft.com/office/powerpoint/2010/main" val="4206988261"/>
      </p:ext>
    </p:extLst>
  </p:cSld>
  <p:clrMapOvr>
    <a:masterClrMapping/>
  </p:clrMapOvr>
  <p:transition spd="slow" advTm="4000">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OBJECTIVES CONT’D</a:t>
            </a:r>
            <a:endParaRPr lang="en-US" dirty="0"/>
          </a:p>
        </p:txBody>
      </p:sp>
      <p:sp>
        <p:nvSpPr>
          <p:cNvPr id="6" name="Content Placeholder 2"/>
          <p:cNvSpPr>
            <a:spLocks noGrp="1"/>
          </p:cNvSpPr>
          <p:nvPr>
            <p:ph sz="half" idx="1"/>
          </p:nvPr>
        </p:nvSpPr>
        <p:spPr>
          <a:xfrm>
            <a:off x="1504781" y="1905000"/>
            <a:ext cx="9542631" cy="4648199"/>
          </a:xfrm>
        </p:spPr>
        <p:txBody>
          <a:bodyPr/>
          <a:lstStyle/>
          <a:p>
            <a:pPr>
              <a:buFont typeface="Wingdings" panose="05000000000000000000" pitchFamily="2" charset="2"/>
              <a:buChar char="§"/>
            </a:pPr>
            <a:r>
              <a:rPr lang="en-US" b="1" dirty="0" smtClean="0">
                <a:solidFill>
                  <a:schemeClr val="tx2">
                    <a:lumMod val="25000"/>
                  </a:schemeClr>
                </a:solidFill>
              </a:rPr>
              <a:t>To transform into financially self-sustaining organization by consistently increasing membership.</a:t>
            </a:r>
          </a:p>
          <a:p>
            <a:pPr>
              <a:buFont typeface="Wingdings" panose="05000000000000000000" pitchFamily="2" charset="2"/>
              <a:buChar char="§"/>
            </a:pPr>
            <a:r>
              <a:rPr lang="en-US" b="1" dirty="0" smtClean="0">
                <a:solidFill>
                  <a:schemeClr val="tx2">
                    <a:lumMod val="25000"/>
                  </a:schemeClr>
                </a:solidFill>
              </a:rPr>
              <a:t>To consistently provide members and stakeholders with relevant information and guidance  especially about technological advancement and new local and international matters in shipping.</a:t>
            </a:r>
            <a:endParaRPr lang="en-US" b="1" dirty="0">
              <a:solidFill>
                <a:schemeClr val="tx2">
                  <a:lumMod val="25000"/>
                </a:schemeClr>
              </a:solidFill>
            </a:endParaRPr>
          </a:p>
        </p:txBody>
      </p:sp>
      <p:pic>
        <p:nvPicPr>
          <p:cNvPr id="5"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2436812" y="4038600"/>
            <a:ext cx="6248400" cy="2285308"/>
          </a:xfrm>
          <a:prstGeom prst="rect">
            <a:avLst/>
          </a:prstGeom>
          <a:ln>
            <a:noFill/>
          </a:ln>
          <a:effectLst>
            <a:softEdge rad="112500"/>
          </a:effectLst>
        </p:spPr>
      </p:pic>
    </p:spTree>
    <p:extLst>
      <p:ext uri="{BB962C8B-B14F-4D97-AF65-F5344CB8AC3E}">
        <p14:creationId xmlns:p14="http://schemas.microsoft.com/office/powerpoint/2010/main" val="1733846520"/>
      </p:ext>
    </p:extLst>
  </p:cSld>
  <p:clrMapOvr>
    <a:masterClrMapping/>
  </p:clrMapOvr>
  <p:transition spd="slow" advTm="4000">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522413" y="152400"/>
            <a:ext cx="8991602" cy="990600"/>
          </a:xfrm>
        </p:spPr>
        <p:txBody>
          <a:bodyPr>
            <a:normAutofit/>
          </a:bodyPr>
          <a:lstStyle/>
          <a:p>
            <a:r>
              <a:rPr lang="en-US" sz="5400" dirty="0" smtClean="0"/>
              <a:t>OUR MANAGEMENT </a:t>
            </a:r>
            <a:endParaRPr lang="en-US" sz="5400" dirty="0"/>
          </a:p>
        </p:txBody>
      </p:sp>
      <p:sp>
        <p:nvSpPr>
          <p:cNvPr id="5" name="Content Placeholder 13"/>
          <p:cNvSpPr>
            <a:spLocks noGrp="1"/>
          </p:cNvSpPr>
          <p:nvPr>
            <p:ph idx="1"/>
          </p:nvPr>
        </p:nvSpPr>
        <p:spPr>
          <a:xfrm>
            <a:off x="989013" y="996043"/>
            <a:ext cx="10058401" cy="5257799"/>
          </a:xfrm>
        </p:spPr>
        <p:txBody>
          <a:bodyPr>
            <a:normAutofit/>
          </a:bodyPr>
          <a:lstStyle/>
          <a:p>
            <a:pPr marL="0" indent="0">
              <a:buNone/>
            </a:pPr>
            <a:endParaRPr lang="en-US" b="1" u="sng" dirty="0" smtClean="0"/>
          </a:p>
          <a:p>
            <a:pPr marL="0" indent="0">
              <a:buNone/>
            </a:pPr>
            <a:r>
              <a:rPr lang="en-US" b="1" u="sng" dirty="0">
                <a:solidFill>
                  <a:schemeClr val="tx2">
                    <a:lumMod val="25000"/>
                  </a:schemeClr>
                </a:solidFill>
              </a:rPr>
              <a:t>TRUSTEES</a:t>
            </a:r>
          </a:p>
          <a:p>
            <a:pPr marL="0" indent="0">
              <a:buNone/>
            </a:pPr>
            <a:r>
              <a:rPr lang="en-US" b="1" dirty="0">
                <a:solidFill>
                  <a:schemeClr val="tx2">
                    <a:lumMod val="25000"/>
                  </a:schemeClr>
                </a:solidFill>
              </a:rPr>
              <a:t>Mr. Andrew </a:t>
            </a:r>
            <a:r>
              <a:rPr lang="en-US" b="1" dirty="0" err="1" smtClean="0">
                <a:solidFill>
                  <a:schemeClr val="tx2">
                    <a:lumMod val="25000"/>
                  </a:schemeClr>
                </a:solidFill>
              </a:rPr>
              <a:t>Astwood</a:t>
            </a:r>
            <a:endParaRPr lang="en-US" b="1" dirty="0" smtClean="0">
              <a:solidFill>
                <a:schemeClr val="tx2">
                  <a:lumMod val="25000"/>
                </a:schemeClr>
              </a:solidFill>
            </a:endParaRPr>
          </a:p>
          <a:p>
            <a:pPr marL="0" indent="0">
              <a:buNone/>
            </a:pPr>
            <a:r>
              <a:rPr lang="en-US" b="1" dirty="0" smtClean="0">
                <a:solidFill>
                  <a:schemeClr val="tx2">
                    <a:lumMod val="25000"/>
                  </a:schemeClr>
                </a:solidFill>
              </a:rPr>
              <a:t>Dr</a:t>
            </a:r>
            <a:r>
              <a:rPr lang="en-US" b="1" dirty="0">
                <a:solidFill>
                  <a:schemeClr val="tx2">
                    <a:lumMod val="25000"/>
                  </a:schemeClr>
                </a:solidFill>
              </a:rPr>
              <a:t>. Desmond </a:t>
            </a:r>
            <a:r>
              <a:rPr lang="en-US" b="1" dirty="0" smtClean="0">
                <a:solidFill>
                  <a:schemeClr val="tx2">
                    <a:lumMod val="25000"/>
                  </a:schemeClr>
                </a:solidFill>
              </a:rPr>
              <a:t>Sears</a:t>
            </a:r>
            <a:endParaRPr lang="en-US" b="1" dirty="0">
              <a:solidFill>
                <a:schemeClr val="tx2">
                  <a:lumMod val="25000"/>
                </a:schemeClr>
              </a:solidFill>
            </a:endParaRPr>
          </a:p>
          <a:p>
            <a:pPr marL="0" indent="0">
              <a:buNone/>
            </a:pPr>
            <a:r>
              <a:rPr lang="en-US" b="1" dirty="0">
                <a:solidFill>
                  <a:schemeClr val="tx2">
                    <a:lumMod val="25000"/>
                  </a:schemeClr>
                </a:solidFill>
              </a:rPr>
              <a:t>Mr. Richard </a:t>
            </a:r>
            <a:r>
              <a:rPr lang="en-US" b="1" dirty="0" smtClean="0">
                <a:solidFill>
                  <a:schemeClr val="tx2">
                    <a:lumMod val="25000"/>
                  </a:schemeClr>
                </a:solidFill>
              </a:rPr>
              <a:t>Van </a:t>
            </a:r>
            <a:r>
              <a:rPr lang="en-US" b="1" dirty="0" err="1" smtClean="0">
                <a:solidFill>
                  <a:schemeClr val="tx2">
                    <a:lumMod val="25000"/>
                  </a:schemeClr>
                </a:solidFill>
              </a:rPr>
              <a:t>Slytman</a:t>
            </a:r>
            <a:endParaRPr lang="en-US" b="1" u="sng" dirty="0">
              <a:solidFill>
                <a:schemeClr val="tx2">
                  <a:lumMod val="25000"/>
                </a:schemeClr>
              </a:solidFill>
            </a:endParaRPr>
          </a:p>
          <a:p>
            <a:pPr marL="0" indent="0">
              <a:buNone/>
            </a:pPr>
            <a:endParaRPr lang="en-US" sz="2000" b="1"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65612" y="1219294"/>
            <a:ext cx="1606644" cy="1658792"/>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9630" y="1189904"/>
            <a:ext cx="1604223" cy="16575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83112" y="1157247"/>
            <a:ext cx="1800591" cy="1716563"/>
          </a:xfrm>
          <a:prstGeom prst="rect">
            <a:avLst/>
          </a:prstGeom>
        </p:spPr>
      </p:pic>
    </p:spTree>
    <p:extLst>
      <p:ext uri="{BB962C8B-B14F-4D97-AF65-F5344CB8AC3E}">
        <p14:creationId xmlns:p14="http://schemas.microsoft.com/office/powerpoint/2010/main" val="462238070"/>
      </p:ext>
    </p:extLst>
  </p:cSld>
  <p:clrMapOvr>
    <a:masterClrMapping/>
  </p:clrMapOvr>
  <p:transition spd="slow" advTm="4000">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2"/>
          <p:cNvSpPr>
            <a:spLocks noGrp="1"/>
          </p:cNvSpPr>
          <p:nvPr>
            <p:ph type="title"/>
          </p:nvPr>
        </p:nvSpPr>
        <p:spPr>
          <a:xfrm>
            <a:off x="373470" y="228600"/>
            <a:ext cx="4882742" cy="685800"/>
          </a:xfrm>
        </p:spPr>
        <p:txBody>
          <a:bodyPr>
            <a:normAutofit fontScale="90000"/>
          </a:bodyPr>
          <a:lstStyle/>
          <a:p>
            <a:r>
              <a:rPr lang="en-US" dirty="0" smtClean="0"/>
              <a:t>Management Committee</a:t>
            </a:r>
            <a:endParaRPr lang="en-US" dirty="0"/>
          </a:p>
        </p:txBody>
      </p:sp>
      <p:sp>
        <p:nvSpPr>
          <p:cNvPr id="3" name="Content Placeholder 2"/>
          <p:cNvSpPr>
            <a:spLocks noGrp="1"/>
          </p:cNvSpPr>
          <p:nvPr>
            <p:ph idx="1"/>
          </p:nvPr>
        </p:nvSpPr>
        <p:spPr>
          <a:xfrm>
            <a:off x="379412" y="1188720"/>
            <a:ext cx="10296985" cy="5486399"/>
          </a:xfrm>
        </p:spPr>
        <p:txBody>
          <a:bodyPr>
            <a:noAutofit/>
          </a:bodyPr>
          <a:lstStyle/>
          <a:p>
            <a:pPr marL="0" indent="0">
              <a:buNone/>
            </a:pPr>
            <a:r>
              <a:rPr lang="en-US" sz="2000" b="1" dirty="0" smtClean="0"/>
              <a:t>Chairman </a:t>
            </a:r>
            <a:r>
              <a:rPr lang="en-US" sz="2000" b="1" dirty="0"/>
              <a:t>– Dr.  </a:t>
            </a:r>
            <a:r>
              <a:rPr lang="en-US" sz="2000" b="1" dirty="0" err="1"/>
              <a:t>Komal</a:t>
            </a:r>
            <a:r>
              <a:rPr lang="en-US" sz="2000" b="1" dirty="0"/>
              <a:t>  Singh</a:t>
            </a:r>
          </a:p>
          <a:p>
            <a:pPr marL="0" indent="0">
              <a:buNone/>
            </a:pPr>
            <a:r>
              <a:rPr lang="en-US" sz="2000" b="1" dirty="0"/>
              <a:t>Vice Chairman- Mr. Allan </a:t>
            </a:r>
            <a:r>
              <a:rPr lang="en-US" sz="2000" b="1" dirty="0" smtClean="0"/>
              <a:t>Newark</a:t>
            </a:r>
            <a:endParaRPr lang="en-US" sz="2000" b="1" u="sng" dirty="0"/>
          </a:p>
          <a:p>
            <a:pPr marL="0" indent="0">
              <a:buNone/>
            </a:pPr>
            <a:r>
              <a:rPr lang="en-US" sz="2000" b="1" dirty="0" smtClean="0"/>
              <a:t> Mr</a:t>
            </a:r>
            <a:r>
              <a:rPr lang="en-US" sz="2000" b="1" dirty="0"/>
              <a:t>. Philip </a:t>
            </a:r>
            <a:r>
              <a:rPr lang="en-US" sz="2000" b="1" dirty="0" err="1"/>
              <a:t>Fernandes</a:t>
            </a:r>
            <a:r>
              <a:rPr lang="en-US" sz="2000" b="1" dirty="0"/>
              <a:t> </a:t>
            </a:r>
            <a:endParaRPr lang="en-US" sz="2000" b="1" dirty="0" smtClean="0"/>
          </a:p>
          <a:p>
            <a:pPr marL="0" indent="0">
              <a:buNone/>
            </a:pPr>
            <a:r>
              <a:rPr lang="en-US" sz="2000" b="1" dirty="0" smtClean="0"/>
              <a:t>Ms</a:t>
            </a:r>
            <a:r>
              <a:rPr lang="en-US" sz="2000" b="1" dirty="0"/>
              <a:t>. Glenis Hodge                     </a:t>
            </a:r>
            <a:endParaRPr lang="en-US" sz="2000" b="1" dirty="0" smtClean="0"/>
          </a:p>
          <a:p>
            <a:pPr marL="0" indent="0">
              <a:buNone/>
            </a:pPr>
            <a:r>
              <a:rPr lang="en-US" sz="2000" b="1" dirty="0" smtClean="0"/>
              <a:t>Ms. </a:t>
            </a:r>
            <a:r>
              <a:rPr lang="en-US" sz="2000" b="1" dirty="0"/>
              <a:t>Hayley Gilbert</a:t>
            </a:r>
          </a:p>
          <a:p>
            <a:pPr marL="0" indent="0">
              <a:buNone/>
            </a:pPr>
            <a:r>
              <a:rPr lang="en-US" sz="2000" b="1" dirty="0"/>
              <a:t>Mr. </a:t>
            </a:r>
            <a:r>
              <a:rPr lang="en-US" sz="2000" b="1" dirty="0" err="1"/>
              <a:t>Gidel</a:t>
            </a:r>
            <a:r>
              <a:rPr lang="en-US" sz="2000" b="1" dirty="0"/>
              <a:t> </a:t>
            </a:r>
            <a:r>
              <a:rPr lang="en-US" sz="2000" b="1" dirty="0" err="1"/>
              <a:t>Thomside</a:t>
            </a:r>
            <a:r>
              <a:rPr lang="en-US" sz="2000" b="1" dirty="0"/>
              <a:t>                 </a:t>
            </a:r>
          </a:p>
          <a:p>
            <a:pPr marL="0" indent="0">
              <a:buNone/>
            </a:pPr>
            <a:r>
              <a:rPr lang="en-US" sz="2000" b="1" dirty="0"/>
              <a:t> Mr. </a:t>
            </a:r>
            <a:r>
              <a:rPr lang="en-US" sz="2000" b="1" dirty="0" err="1"/>
              <a:t>Gobin</a:t>
            </a:r>
            <a:r>
              <a:rPr lang="en-US" sz="2000" b="1" dirty="0"/>
              <a:t> </a:t>
            </a:r>
            <a:r>
              <a:rPr lang="en-US" sz="2000" b="1" dirty="0" err="1"/>
              <a:t>Persaud</a:t>
            </a:r>
            <a:endParaRPr lang="en-US" sz="2000" b="1" dirty="0"/>
          </a:p>
          <a:p>
            <a:pPr marL="0" indent="0">
              <a:buNone/>
            </a:pPr>
            <a:r>
              <a:rPr lang="en-US" sz="2000" b="1" dirty="0" smtClean="0"/>
              <a:t>Ms</a:t>
            </a:r>
            <a:r>
              <a:rPr lang="en-US" sz="2000" b="1" dirty="0"/>
              <a:t>. Jennifer </a:t>
            </a:r>
            <a:r>
              <a:rPr lang="en-US" sz="2000" b="1" dirty="0" err="1"/>
              <a:t>Prashad</a:t>
            </a:r>
            <a:r>
              <a:rPr lang="en-US" sz="2000" b="1" dirty="0"/>
              <a:t>            </a:t>
            </a:r>
          </a:p>
          <a:p>
            <a:pPr marL="0" indent="0">
              <a:buNone/>
            </a:pPr>
            <a:r>
              <a:rPr lang="en-US" sz="2000" b="1" dirty="0" smtClean="0"/>
              <a:t>Mr</a:t>
            </a:r>
            <a:r>
              <a:rPr lang="en-US" sz="2000" b="1" dirty="0"/>
              <a:t>.  </a:t>
            </a:r>
            <a:r>
              <a:rPr lang="en-US" sz="2000" b="1" dirty="0" err="1"/>
              <a:t>Sachin</a:t>
            </a:r>
            <a:r>
              <a:rPr lang="en-US" sz="2000" b="1" dirty="0"/>
              <a:t> </a:t>
            </a:r>
            <a:r>
              <a:rPr lang="en-US" sz="2000" b="1" dirty="0" err="1"/>
              <a:t>Prittipaul</a:t>
            </a:r>
            <a:endParaRPr lang="en-US" sz="2000" b="1" dirty="0"/>
          </a:p>
          <a:p>
            <a:pPr marL="0" indent="0">
              <a:buNone/>
            </a:pPr>
            <a:r>
              <a:rPr lang="en-US" sz="2000" b="1" dirty="0"/>
              <a:t>Mr. </a:t>
            </a:r>
            <a:r>
              <a:rPr lang="en-US" sz="2000" b="1" dirty="0" err="1"/>
              <a:t>Chandradat</a:t>
            </a:r>
            <a:r>
              <a:rPr lang="en-US" sz="2000" b="1" dirty="0"/>
              <a:t> </a:t>
            </a:r>
            <a:r>
              <a:rPr lang="en-US" sz="2000" b="1" dirty="0" err="1" smtClean="0"/>
              <a:t>Chintamani</a:t>
            </a:r>
            <a:endParaRPr lang="en-US" sz="2000" b="1" dirty="0" smtClean="0"/>
          </a:p>
          <a:p>
            <a:pPr marL="0" indent="0">
              <a:buNone/>
            </a:pPr>
            <a:r>
              <a:rPr lang="en-US" sz="2000" b="1" dirty="0" smtClean="0"/>
              <a:t>Ms. </a:t>
            </a:r>
            <a:r>
              <a:rPr lang="en-US" sz="2000" b="1" dirty="0" err="1" smtClean="0"/>
              <a:t>Nalini</a:t>
            </a:r>
            <a:r>
              <a:rPr lang="en-US" sz="2000" b="1" dirty="0" smtClean="0"/>
              <a:t> </a:t>
            </a:r>
            <a:r>
              <a:rPr lang="en-US" sz="2000" b="1" dirty="0" err="1" smtClean="0"/>
              <a:t>Jamuna</a:t>
            </a:r>
            <a:endParaRPr lang="en-US" sz="2000" b="1" dirty="0"/>
          </a:p>
        </p:txBody>
      </p:sp>
      <p:pic>
        <p:nvPicPr>
          <p:cNvPr id="5" name="Picture 4"/>
          <p:cNvPicPr>
            <a:picLocks noChangeAspect="1"/>
          </p:cNvPicPr>
          <p:nvPr/>
        </p:nvPicPr>
        <p:blipFill>
          <a:blip r:embed="rId2"/>
          <a:stretch>
            <a:fillRect/>
          </a:stretch>
        </p:blipFill>
        <p:spPr>
          <a:xfrm>
            <a:off x="4265612" y="1036320"/>
            <a:ext cx="7315200" cy="56387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20022"/>
      </p:ext>
    </p:extLst>
  </p:cSld>
  <p:clrMapOvr>
    <a:masterClrMapping/>
  </p:clrMapOvr>
  <p:transition spd="slow" advTm="4000">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0373" y="0"/>
            <a:ext cx="10134602" cy="1371600"/>
          </a:xfrm>
        </p:spPr>
        <p:txBody>
          <a:bodyPr/>
          <a:lstStyle/>
          <a:p>
            <a:r>
              <a:rPr lang="en-US" dirty="0" smtClean="0"/>
              <a:t>SAG represented at  24</a:t>
            </a:r>
            <a:r>
              <a:rPr lang="en-US" baseline="30000" dirty="0" smtClean="0"/>
              <a:t>th</a:t>
            </a:r>
            <a:r>
              <a:rPr lang="en-US" dirty="0" smtClean="0"/>
              <a:t> CSA Executives Conference (CSEC) in Curacao May 17-19, 2026</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46812" y="1371600"/>
            <a:ext cx="3854542" cy="2438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0373" y="1371601"/>
            <a:ext cx="5252227" cy="24383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p:cNvPicPr>
            <a:picLocks noChangeAspect="1"/>
          </p:cNvPicPr>
          <p:nvPr/>
        </p:nvPicPr>
        <p:blipFill>
          <a:blip r:embed="rId4"/>
          <a:stretch>
            <a:fillRect/>
          </a:stretch>
        </p:blipFill>
        <p:spPr>
          <a:xfrm>
            <a:off x="630372" y="4038600"/>
            <a:ext cx="5252227" cy="25384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88234" y="4038599"/>
            <a:ext cx="4046543" cy="253842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682458140"/>
      </p:ext>
    </p:extLst>
  </p:cSld>
  <p:clrMapOvr>
    <a:masterClrMapping/>
  </p:clrMapOvr>
  <p:transition spd="slow" advTm="4000">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704095" y="386443"/>
            <a:ext cx="9144001" cy="1371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4800" b="0" kern="1200" cap="none" spc="100" baseline="0">
                <a:solidFill>
                  <a:schemeClr val="tx1"/>
                </a:solidFill>
                <a:latin typeface="+mj-lt"/>
                <a:ea typeface="+mj-ea"/>
                <a:cs typeface="+mj-cs"/>
              </a:defRPr>
            </a:lvl1pPr>
          </a:lstStyle>
          <a:p>
            <a:r>
              <a:rPr lang="en-US" sz="5400" dirty="0" smtClean="0"/>
              <a:t>MAJOR GOALS </a:t>
            </a:r>
            <a:endParaRPr lang="en-US" sz="5400" dirty="0"/>
          </a:p>
        </p:txBody>
      </p:sp>
      <p:sp>
        <p:nvSpPr>
          <p:cNvPr id="8" name="Rectangle 7"/>
          <p:cNvSpPr/>
          <p:nvPr/>
        </p:nvSpPr>
        <p:spPr>
          <a:xfrm>
            <a:off x="5332412" y="1905000"/>
            <a:ext cx="5838116" cy="4678204"/>
          </a:xfrm>
          <a:prstGeom prst="rect">
            <a:avLst/>
          </a:prstGeom>
        </p:spPr>
        <p:txBody>
          <a:bodyPr wrap="square">
            <a:spAutoFit/>
          </a:bodyPr>
          <a:lstStyle/>
          <a:p>
            <a:pPr marL="285750" indent="-285750">
              <a:buFont typeface="Wingdings" panose="05000000000000000000" pitchFamily="2" charset="2"/>
              <a:buChar char="q"/>
            </a:pPr>
            <a:r>
              <a:rPr lang="en-US" sz="2000" dirty="0" smtClean="0">
                <a:solidFill>
                  <a:schemeClr val="tx2">
                    <a:lumMod val="25000"/>
                  </a:schemeClr>
                </a:solidFill>
              </a:rPr>
              <a:t>Initiate and implement Skill Development and Awareness Training programmes.</a:t>
            </a:r>
          </a:p>
          <a:p>
            <a:pPr marL="285750" indent="-285750">
              <a:buFont typeface="Wingdings" panose="05000000000000000000" pitchFamily="2" charset="2"/>
              <a:buChar char="q"/>
            </a:pPr>
            <a:r>
              <a:rPr lang="en-US" sz="2000" dirty="0" smtClean="0">
                <a:solidFill>
                  <a:schemeClr val="tx2">
                    <a:lumMod val="25000"/>
                  </a:schemeClr>
                </a:solidFill>
              </a:rPr>
              <a:t>Ensure Shipping operators comply with international regulations and conventions and adopt environmentally safer practices.</a:t>
            </a:r>
          </a:p>
          <a:p>
            <a:pPr marL="285750" indent="-285750">
              <a:buFont typeface="Wingdings" panose="05000000000000000000" pitchFamily="2" charset="2"/>
              <a:buChar char="q"/>
            </a:pPr>
            <a:r>
              <a:rPr lang="en-US" sz="2000" dirty="0" smtClean="0">
                <a:solidFill>
                  <a:schemeClr val="tx2">
                    <a:lumMod val="25000"/>
                  </a:schemeClr>
                </a:solidFill>
              </a:rPr>
              <a:t>Strengthen Executive and Member commitments and enhance advocacy activities. </a:t>
            </a:r>
          </a:p>
          <a:p>
            <a:pPr marL="285750" indent="-285750">
              <a:buFont typeface="Wingdings" panose="05000000000000000000" pitchFamily="2" charset="2"/>
              <a:buChar char="q"/>
            </a:pPr>
            <a:r>
              <a:rPr lang="en-US" sz="2000" dirty="0" smtClean="0">
                <a:solidFill>
                  <a:schemeClr val="tx2">
                    <a:lumMod val="25000"/>
                  </a:schemeClr>
                </a:solidFill>
              </a:rPr>
              <a:t>Diversify and expand our membership to include inland and coastal shipping/hauling operators </a:t>
            </a:r>
          </a:p>
          <a:p>
            <a:pPr marL="285750" indent="-285750">
              <a:buFont typeface="Wingdings" panose="05000000000000000000" pitchFamily="2" charset="2"/>
              <a:buChar char="q"/>
            </a:pPr>
            <a:r>
              <a:rPr lang="en-US" sz="2000" dirty="0" smtClean="0">
                <a:solidFill>
                  <a:schemeClr val="tx2">
                    <a:lumMod val="25000"/>
                  </a:schemeClr>
                </a:solidFill>
              </a:rPr>
              <a:t>Establish research and responsiveness capabilities and build proficiency in information Technology.</a:t>
            </a:r>
          </a:p>
          <a:p>
            <a:pPr marL="285750" indent="-285750">
              <a:buFont typeface="Wingdings" panose="05000000000000000000" pitchFamily="2" charset="2"/>
              <a:buChar char="q"/>
            </a:pPr>
            <a:r>
              <a:rPr lang="en-US" sz="2000" dirty="0" smtClean="0">
                <a:solidFill>
                  <a:schemeClr val="tx2">
                    <a:lumMod val="25000"/>
                  </a:schemeClr>
                </a:solidFill>
              </a:rPr>
              <a:t>Strengthen network capacity and public relations capabilities specifically  to boost the Association’s image. </a:t>
            </a:r>
          </a:p>
          <a:p>
            <a:endParaRPr lang="en-US" b="1" dirty="0"/>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5976" y="1870166"/>
            <a:ext cx="3276601" cy="22032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7101" b="17558"/>
          <a:stretch/>
        </p:blipFill>
        <p:spPr>
          <a:xfrm>
            <a:off x="1707088" y="4244102"/>
            <a:ext cx="3371323" cy="19050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478160142"/>
      </p:ext>
    </p:extLst>
  </p:cSld>
  <p:clrMapOvr>
    <a:masterClrMapping/>
  </p:clrMapOvr>
  <p:transition spd="slow" advTm="4000">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2812" y="422393"/>
            <a:ext cx="3381790" cy="838200"/>
          </a:xfrm>
        </p:spPr>
        <p:txBody>
          <a:bodyPr/>
          <a:lstStyle/>
          <a:p>
            <a:r>
              <a:rPr lang="en-US" dirty="0" smtClean="0"/>
              <a:t>Training</a:t>
            </a:r>
            <a:endParaRPr lang="en-US" dirty="0"/>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32320"/>
          <a:stretch/>
        </p:blipFill>
        <p:spPr>
          <a:xfrm>
            <a:off x="608012" y="4349931"/>
            <a:ext cx="3559279" cy="222371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6099"/>
          <a:stretch/>
        </p:blipFill>
        <p:spPr>
          <a:xfrm>
            <a:off x="5843691" y="4191000"/>
            <a:ext cx="6018213" cy="2382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0046" r="15149" b="27690"/>
          <a:stretch/>
        </p:blipFill>
        <p:spPr>
          <a:xfrm>
            <a:off x="608011" y="1676400"/>
            <a:ext cx="3460423"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p:cNvPicPr>
            <a:picLocks noChangeAspect="1"/>
          </p:cNvPicPr>
          <p:nvPr/>
        </p:nvPicPr>
        <p:blipFill rotWithShape="1">
          <a:blip r:embed="rId5" cstate="print">
            <a:extLst>
              <a:ext uri="{28A0092B-C50C-407E-A947-70E740481C1C}">
                <a14:useLocalDpi xmlns:a14="http://schemas.microsoft.com/office/drawing/2010/main" val="0"/>
              </a:ext>
            </a:extLst>
          </a:blip>
          <a:srcRect t="21782"/>
          <a:stretch/>
        </p:blipFill>
        <p:spPr>
          <a:xfrm>
            <a:off x="7618946" y="1294378"/>
            <a:ext cx="4267200" cy="250327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94602" y="2209800"/>
            <a:ext cx="3225488" cy="214013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9" name="Content Placeholder 2"/>
          <p:cNvSpPr txBox="1">
            <a:spLocks/>
          </p:cNvSpPr>
          <p:nvPr/>
        </p:nvSpPr>
        <p:spPr>
          <a:xfrm>
            <a:off x="4167291" y="653151"/>
            <a:ext cx="3352799" cy="2326923"/>
          </a:xfrm>
          <a:prstGeom prst="rect">
            <a:avLst/>
          </a:prstGeom>
        </p:spPr>
        <p:txBody>
          <a:bodyPr vert="horz" lIns="91440" tIns="45720" rIns="91440" bIns="45720" rtlCol="0" anchor="t">
            <a:normAutofit/>
          </a:bodyPr>
          <a:lstStyle>
            <a:lvl1pPr marL="0" indent="0" algn="l" defTabSz="914400" rtl="0" eaLnBrk="1" latinLnBrk="0" hangingPunct="1">
              <a:lnSpc>
                <a:spcPct val="90000"/>
              </a:lnSpc>
              <a:spcBef>
                <a:spcPts val="0"/>
              </a:spcBef>
              <a:buClr>
                <a:schemeClr val="accent1"/>
              </a:buClr>
              <a:buSzPct val="100000"/>
              <a:buFont typeface="Arial" pitchFamily="34" charset="0"/>
              <a:buNone/>
              <a:defRPr sz="2000" kern="1200" cap="all" spc="200" baseline="0">
                <a:solidFill>
                  <a:schemeClr val="accent1"/>
                </a:solidFill>
                <a:latin typeface="+mn-lt"/>
                <a:ea typeface="+mn-ea"/>
                <a:cs typeface="+mn-cs"/>
              </a:defRPr>
            </a:lvl1pPr>
            <a:lvl2pPr marL="457200" indent="0" algn="l" defTabSz="914400" rtl="0" eaLnBrk="1" latinLnBrk="0" hangingPunct="1">
              <a:lnSpc>
                <a:spcPct val="90000"/>
              </a:lnSpc>
              <a:spcBef>
                <a:spcPts val="1200"/>
              </a:spcBef>
              <a:buClr>
                <a:schemeClr val="accent1"/>
              </a:buClr>
              <a:buSzPct val="100000"/>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600"/>
              </a:spcBef>
              <a:buClr>
                <a:schemeClr val="accent1"/>
              </a:buClr>
              <a:buSzPct val="100000"/>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600"/>
              </a:spcBef>
              <a:buClr>
                <a:schemeClr val="accent1"/>
              </a:buClr>
              <a:buSzPct val="100000"/>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600"/>
              </a:spcBef>
              <a:buClr>
                <a:schemeClr val="accent1"/>
              </a:buClr>
              <a:buSzPct val="100000"/>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ts val="600"/>
              </a:spcBef>
              <a:buClr>
                <a:schemeClr val="accent1"/>
              </a:buClr>
              <a:buFont typeface="Arial" pitchFamily="34" charset="0"/>
              <a:buNone/>
              <a:defRPr sz="1400" kern="1200">
                <a:solidFill>
                  <a:schemeClr val="tx1">
                    <a:tint val="75000"/>
                  </a:schemeClr>
                </a:solidFill>
                <a:latin typeface="+mn-lt"/>
                <a:ea typeface="+mn-ea"/>
                <a:cs typeface="+mn-cs"/>
              </a:defRPr>
            </a:lvl9pPr>
          </a:lstStyle>
          <a:p>
            <a:pPr algn="ctr"/>
            <a:r>
              <a:rPr lang="en-US" b="1" dirty="0" smtClean="0">
                <a:solidFill>
                  <a:schemeClr val="tx1"/>
                </a:solidFill>
              </a:rPr>
              <a:t>Training and Development play an integral role in the sag’s mandate to it members </a:t>
            </a:r>
            <a:endParaRPr lang="en-US" b="1" dirty="0">
              <a:solidFill>
                <a:schemeClr val="tx1"/>
              </a:solidFill>
            </a:endParaRPr>
          </a:p>
        </p:txBody>
      </p:sp>
    </p:spTree>
    <p:extLst>
      <p:ext uri="{BB962C8B-B14F-4D97-AF65-F5344CB8AC3E}">
        <p14:creationId xmlns:p14="http://schemas.microsoft.com/office/powerpoint/2010/main" val="1804263767"/>
      </p:ext>
    </p:extLst>
  </p:cSld>
  <p:clrMapOvr>
    <a:masterClrMapping/>
  </p:clrMapOvr>
  <p:transition spd="slow" advTm="4000">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extLst>
              <a:ext uri="{28A0092B-C50C-407E-A947-70E740481C1C}">
                <a14:useLocalDpi xmlns:a14="http://schemas.microsoft.com/office/drawing/2010/main" val="0"/>
              </a:ext>
            </a:extLst>
          </a:blip>
          <a:srcRect l="13030" t="22802" r="12051" b="18565"/>
          <a:stretch/>
        </p:blipFill>
        <p:spPr>
          <a:xfrm>
            <a:off x="6246811" y="2667000"/>
            <a:ext cx="1752601" cy="137160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9855" y="2628459"/>
            <a:ext cx="1675805" cy="162607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42642" y="2192168"/>
            <a:ext cx="1459418" cy="585416"/>
          </a:xfrm>
          <a:prstGeom prst="rect">
            <a:avLst/>
          </a:prstGeom>
        </p:spPr>
      </p:pic>
      <p:pic>
        <p:nvPicPr>
          <p:cNvPr id="7" name="Picture 6"/>
          <p:cNvPicPr>
            <a:picLocks noChangeAspect="1"/>
          </p:cNvPicPr>
          <p:nvPr/>
        </p:nvPicPr>
        <p:blipFill rotWithShape="1">
          <a:blip r:embed="rId5">
            <a:extLst>
              <a:ext uri="{28A0092B-C50C-407E-A947-70E740481C1C}">
                <a14:useLocalDpi xmlns:a14="http://schemas.microsoft.com/office/drawing/2010/main" val="0"/>
              </a:ext>
            </a:extLst>
          </a:blip>
          <a:srcRect t="17975" b="10665"/>
          <a:stretch/>
        </p:blipFill>
        <p:spPr>
          <a:xfrm>
            <a:off x="4298220" y="990601"/>
            <a:ext cx="1585375" cy="990600"/>
          </a:xfrm>
          <a:prstGeom prst="rect">
            <a:avLst/>
          </a:prstGeom>
        </p:spPr>
      </p:pic>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62804" y="-59580"/>
            <a:ext cx="1730628" cy="1166131"/>
          </a:xfrm>
          <a:prstGeom prst="rect">
            <a:avLst/>
          </a:prstGeom>
        </p:spPr>
      </p:pic>
      <p:pic>
        <p:nvPicPr>
          <p:cNvPr id="9" name="Picture 8"/>
          <p:cNvPicPr>
            <a:picLocks noChangeAspect="1"/>
          </p:cNvPicPr>
          <p:nvPr/>
        </p:nvPicPr>
        <p:blipFill rotWithShape="1">
          <a:blip r:embed="rId7" cstate="print">
            <a:extLst>
              <a:ext uri="{28A0092B-C50C-407E-A947-70E740481C1C}">
                <a14:useLocalDpi xmlns:a14="http://schemas.microsoft.com/office/drawing/2010/main" val="0"/>
              </a:ext>
            </a:extLst>
          </a:blip>
          <a:srcRect l="11032" t="8856" r="10960" b="10772"/>
          <a:stretch/>
        </p:blipFill>
        <p:spPr>
          <a:xfrm>
            <a:off x="6094413" y="1295401"/>
            <a:ext cx="1905000" cy="1143000"/>
          </a:xfrm>
          <a:prstGeom prst="rect">
            <a:avLst/>
          </a:prstGeom>
        </p:spPr>
      </p:pic>
      <p:pic>
        <p:nvPicPr>
          <p:cNvPr id="10" name="Picture 9"/>
          <p:cNvPicPr>
            <a:picLocks noChangeAspect="1"/>
          </p:cNvPicPr>
          <p:nvPr/>
        </p:nvPicPr>
        <p:blipFill rotWithShape="1">
          <a:blip r:embed="rId8">
            <a:extLst>
              <a:ext uri="{28A0092B-C50C-407E-A947-70E740481C1C}">
                <a14:useLocalDpi xmlns:a14="http://schemas.microsoft.com/office/drawing/2010/main" val="0"/>
              </a:ext>
            </a:extLst>
          </a:blip>
          <a:srcRect l="19357" t="17832" r="19431" b="18041"/>
          <a:stretch/>
        </p:blipFill>
        <p:spPr>
          <a:xfrm>
            <a:off x="2276782" y="3626706"/>
            <a:ext cx="1066800" cy="838200"/>
          </a:xfrm>
          <a:prstGeom prst="rect">
            <a:avLst/>
          </a:prstGeom>
        </p:spPr>
      </p:pic>
      <p:pic>
        <p:nvPicPr>
          <p:cNvPr id="11" name="Picture 1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333711" y="1178611"/>
            <a:ext cx="1505727" cy="993780"/>
          </a:xfrm>
          <a:prstGeom prst="rect">
            <a:avLst/>
          </a:prstGeom>
        </p:spPr>
      </p:pic>
      <p:pic>
        <p:nvPicPr>
          <p:cNvPr id="12" name="Picture 11"/>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9803053" y="5690140"/>
            <a:ext cx="1353491" cy="1033165"/>
          </a:xfrm>
          <a:prstGeom prst="rect">
            <a:avLst/>
          </a:prstGeom>
        </p:spPr>
      </p:pic>
      <p:pic>
        <p:nvPicPr>
          <p:cNvPr id="13" name="Picture 1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8353052" y="4401820"/>
            <a:ext cx="1346538" cy="758854"/>
          </a:xfrm>
          <a:prstGeom prst="rect">
            <a:avLst/>
          </a:prstGeom>
        </p:spPr>
      </p:pic>
      <p:pic>
        <p:nvPicPr>
          <p:cNvPr id="14" name="Picture 13"/>
          <p:cNvPicPr>
            <a:picLocks noChangeAspect="1"/>
          </p:cNvPicPr>
          <p:nvPr/>
        </p:nvPicPr>
        <p:blipFill rotWithShape="1">
          <a:blip r:embed="rId12">
            <a:extLst>
              <a:ext uri="{28A0092B-C50C-407E-A947-70E740481C1C}">
                <a14:useLocalDpi xmlns:a14="http://schemas.microsoft.com/office/drawing/2010/main" val="0"/>
              </a:ext>
            </a:extLst>
          </a:blip>
          <a:srcRect l="19409" t="5160" r="21852" b="10852"/>
          <a:stretch/>
        </p:blipFill>
        <p:spPr>
          <a:xfrm>
            <a:off x="2262794" y="5814403"/>
            <a:ext cx="1240171" cy="984069"/>
          </a:xfrm>
          <a:prstGeom prst="rect">
            <a:avLst/>
          </a:prstGeom>
        </p:spPr>
      </p:pic>
      <p:pic>
        <p:nvPicPr>
          <p:cNvPr id="16" name="Picture 15"/>
          <p:cNvPicPr>
            <a:picLocks noChangeAspect="1"/>
          </p:cNvPicPr>
          <p:nvPr/>
        </p:nvPicPr>
        <p:blipFill rotWithShape="1">
          <a:blip r:embed="rId13">
            <a:extLst>
              <a:ext uri="{28A0092B-C50C-407E-A947-70E740481C1C}">
                <a14:useLocalDpi xmlns:a14="http://schemas.microsoft.com/office/drawing/2010/main" val="0"/>
              </a:ext>
            </a:extLst>
          </a:blip>
          <a:srcRect t="25142"/>
          <a:stretch/>
        </p:blipFill>
        <p:spPr>
          <a:xfrm>
            <a:off x="3227337" y="5806792"/>
            <a:ext cx="1683783" cy="1260454"/>
          </a:xfrm>
          <a:prstGeom prst="rect">
            <a:avLst/>
          </a:prstGeom>
        </p:spPr>
      </p:pic>
      <p:pic>
        <p:nvPicPr>
          <p:cNvPr id="17" name="Picture 1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888232" y="5792363"/>
            <a:ext cx="995363" cy="910072"/>
          </a:xfrm>
          <a:prstGeom prst="rect">
            <a:avLst/>
          </a:prstGeom>
        </p:spPr>
      </p:pic>
      <p:pic>
        <p:nvPicPr>
          <p:cNvPr id="18" name="Picture 17"/>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920747" y="2896272"/>
            <a:ext cx="2246516" cy="1298382"/>
          </a:xfrm>
          <a:prstGeom prst="rect">
            <a:avLst/>
          </a:prstGeom>
        </p:spPr>
      </p:pic>
      <p:pic>
        <p:nvPicPr>
          <p:cNvPr id="20" name="Picture 19"/>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6883" y="1439338"/>
            <a:ext cx="1401301" cy="437015"/>
          </a:xfrm>
          <a:prstGeom prst="rect">
            <a:avLst/>
          </a:prstGeom>
        </p:spPr>
      </p:pic>
      <p:pic>
        <p:nvPicPr>
          <p:cNvPr id="21" name="Picture 20"/>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8256056" y="2262778"/>
            <a:ext cx="1257531" cy="684539"/>
          </a:xfrm>
          <a:prstGeom prst="rect">
            <a:avLst/>
          </a:prstGeom>
        </p:spPr>
      </p:pic>
      <p:pic>
        <p:nvPicPr>
          <p:cNvPr id="22" name="Picture 21"/>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10192827" y="3332537"/>
            <a:ext cx="1547422" cy="1149718"/>
          </a:xfrm>
          <a:prstGeom prst="rect">
            <a:avLst/>
          </a:prstGeom>
        </p:spPr>
      </p:pic>
      <p:pic>
        <p:nvPicPr>
          <p:cNvPr id="23" name="Picture 22"/>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8688914" y="5274337"/>
            <a:ext cx="1224035" cy="1064910"/>
          </a:xfrm>
          <a:prstGeom prst="rect">
            <a:avLst/>
          </a:prstGeom>
        </p:spPr>
      </p:pic>
      <p:pic>
        <p:nvPicPr>
          <p:cNvPr id="24" name="Picture 2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26753" y="2117145"/>
            <a:ext cx="2054560" cy="454216"/>
          </a:xfrm>
          <a:prstGeom prst="rect">
            <a:avLst/>
          </a:prstGeom>
        </p:spPr>
      </p:pic>
      <p:pic>
        <p:nvPicPr>
          <p:cNvPr id="25" name="Picture 24"/>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0493901" y="2270269"/>
            <a:ext cx="1057454" cy="1034955"/>
          </a:xfrm>
          <a:prstGeom prst="rect">
            <a:avLst/>
          </a:prstGeom>
        </p:spPr>
      </p:pic>
      <p:pic>
        <p:nvPicPr>
          <p:cNvPr id="26" name="Picture 25"/>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4266458" y="4656738"/>
            <a:ext cx="960938" cy="924408"/>
          </a:xfrm>
          <a:prstGeom prst="rect">
            <a:avLst/>
          </a:prstGeom>
        </p:spPr>
      </p:pic>
      <p:pic>
        <p:nvPicPr>
          <p:cNvPr id="27" name="Picture 26"/>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255500" y="2812154"/>
            <a:ext cx="1809524" cy="476190"/>
          </a:xfrm>
          <a:prstGeom prst="rect">
            <a:avLst/>
          </a:prstGeom>
        </p:spPr>
      </p:pic>
      <p:pic>
        <p:nvPicPr>
          <p:cNvPr id="28" name="Picture 27"/>
          <p:cNvPicPr>
            <a:picLocks noChangeAspect="1"/>
          </p:cNvPicPr>
          <p:nvPr/>
        </p:nvPicPr>
        <p:blipFill>
          <a:blip r:embed="rId24" cstate="print">
            <a:extLst>
              <a:ext uri="{28A0092B-C50C-407E-A947-70E740481C1C}">
                <a14:useLocalDpi xmlns:a14="http://schemas.microsoft.com/office/drawing/2010/main" val="0"/>
              </a:ext>
            </a:extLst>
          </a:blip>
          <a:stretch>
            <a:fillRect/>
          </a:stretch>
        </p:blipFill>
        <p:spPr>
          <a:xfrm>
            <a:off x="10317332" y="1491465"/>
            <a:ext cx="1362899" cy="618459"/>
          </a:xfrm>
          <a:prstGeom prst="rect">
            <a:avLst/>
          </a:prstGeom>
        </p:spPr>
      </p:pic>
      <p:pic>
        <p:nvPicPr>
          <p:cNvPr id="30" name="Picture 29"/>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280666" y="376009"/>
            <a:ext cx="1791116" cy="697663"/>
          </a:xfrm>
          <a:prstGeom prst="rect">
            <a:avLst/>
          </a:prstGeom>
        </p:spPr>
      </p:pic>
      <p:pic>
        <p:nvPicPr>
          <p:cNvPr id="34" name="Picture 33"/>
          <p:cNvPicPr>
            <a:picLocks noChangeAspect="1"/>
          </p:cNvPicPr>
          <p:nvPr/>
        </p:nvPicPr>
        <p:blipFill rotWithShape="1">
          <a:blip r:embed="rId26" cstate="print">
            <a:extLst>
              <a:ext uri="{28A0092B-C50C-407E-A947-70E740481C1C}">
                <a14:useLocalDpi xmlns:a14="http://schemas.microsoft.com/office/drawing/2010/main" val="0"/>
              </a:ext>
            </a:extLst>
          </a:blip>
          <a:srcRect l="17604" t="21185" r="18828" b="11748"/>
          <a:stretch/>
        </p:blipFill>
        <p:spPr>
          <a:xfrm>
            <a:off x="8151811" y="-1"/>
            <a:ext cx="1520939" cy="1600201"/>
          </a:xfrm>
          <a:prstGeom prst="rect">
            <a:avLst/>
          </a:prstGeom>
        </p:spPr>
      </p:pic>
      <p:pic>
        <p:nvPicPr>
          <p:cNvPr id="35" name="Picture 34"/>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0317332" y="126921"/>
            <a:ext cx="1174275" cy="1042545"/>
          </a:xfrm>
          <a:prstGeom prst="rect">
            <a:avLst/>
          </a:prstGeom>
        </p:spPr>
      </p:pic>
      <p:pic>
        <p:nvPicPr>
          <p:cNvPr id="36" name="Picture 35"/>
          <p:cNvPicPr>
            <a:picLocks noChangeAspect="1"/>
          </p:cNvPicPr>
          <p:nvPr/>
        </p:nvPicPr>
        <p:blipFill rotWithShape="1">
          <a:blip r:embed="rId28" cstate="print">
            <a:extLst>
              <a:ext uri="{28A0092B-C50C-407E-A947-70E740481C1C}">
                <a14:useLocalDpi xmlns:a14="http://schemas.microsoft.com/office/drawing/2010/main" val="0"/>
              </a:ext>
            </a:extLst>
          </a:blip>
          <a:srcRect l="9787" t="12247" r="3341" b="16633"/>
          <a:stretch/>
        </p:blipFill>
        <p:spPr>
          <a:xfrm>
            <a:off x="6168146" y="3901185"/>
            <a:ext cx="2169594" cy="1143000"/>
          </a:xfrm>
          <a:prstGeom prst="rect">
            <a:avLst/>
          </a:prstGeom>
        </p:spPr>
      </p:pic>
      <p:pic>
        <p:nvPicPr>
          <p:cNvPr id="37" name="Picture 36"/>
          <p:cNvPicPr>
            <a:picLocks noChangeAspect="1"/>
          </p:cNvPicPr>
          <p:nvPr/>
        </p:nvPicPr>
        <p:blipFill rotWithShape="1">
          <a:blip r:embed="rId29">
            <a:extLst>
              <a:ext uri="{28A0092B-C50C-407E-A947-70E740481C1C}">
                <a14:useLocalDpi xmlns:a14="http://schemas.microsoft.com/office/drawing/2010/main" val="0"/>
              </a:ext>
            </a:extLst>
          </a:blip>
          <a:srcRect l="8779" t="11086" r="7948" b="12488"/>
          <a:stretch/>
        </p:blipFill>
        <p:spPr>
          <a:xfrm>
            <a:off x="2333711" y="2404248"/>
            <a:ext cx="1828800" cy="990601"/>
          </a:xfrm>
          <a:prstGeom prst="rect">
            <a:avLst/>
          </a:prstGeom>
        </p:spPr>
      </p:pic>
      <p:pic>
        <p:nvPicPr>
          <p:cNvPr id="38" name="Picture 37"/>
          <p:cNvPicPr>
            <a:picLocks noChangeAspect="1"/>
          </p:cNvPicPr>
          <p:nvPr/>
        </p:nvPicPr>
        <p:blipFill rotWithShape="1">
          <a:blip r:embed="rId30">
            <a:extLst>
              <a:ext uri="{28A0092B-C50C-407E-A947-70E740481C1C}">
                <a14:useLocalDpi xmlns:a14="http://schemas.microsoft.com/office/drawing/2010/main" val="0"/>
              </a:ext>
            </a:extLst>
          </a:blip>
          <a:srcRect l="-3025" t="25390" r="1869" b="22749"/>
          <a:stretch/>
        </p:blipFill>
        <p:spPr>
          <a:xfrm>
            <a:off x="7923211" y="1544363"/>
            <a:ext cx="2060683" cy="741637"/>
          </a:xfrm>
          <a:prstGeom prst="rect">
            <a:avLst/>
          </a:prstGeom>
        </p:spPr>
      </p:pic>
      <p:pic>
        <p:nvPicPr>
          <p:cNvPr id="41" name="Picture 40"/>
          <p:cNvPicPr>
            <a:picLocks noChangeAspect="1"/>
          </p:cNvPicPr>
          <p:nvPr/>
        </p:nvPicPr>
        <p:blipFill rotWithShape="1">
          <a:blip r:embed="rId31">
            <a:extLst>
              <a:ext uri="{28A0092B-C50C-407E-A947-70E740481C1C}">
                <a14:useLocalDpi xmlns:a14="http://schemas.microsoft.com/office/drawing/2010/main" val="0"/>
              </a:ext>
            </a:extLst>
          </a:blip>
          <a:srcRect t="19304" b="29265"/>
          <a:stretch/>
        </p:blipFill>
        <p:spPr>
          <a:xfrm>
            <a:off x="3895064" y="3825653"/>
            <a:ext cx="2413609" cy="685800"/>
          </a:xfrm>
          <a:prstGeom prst="rect">
            <a:avLst/>
          </a:prstGeom>
        </p:spPr>
      </p:pic>
      <p:pic>
        <p:nvPicPr>
          <p:cNvPr id="42" name="Picture 41"/>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5759108" y="4761577"/>
            <a:ext cx="2556360" cy="875360"/>
          </a:xfrm>
          <a:prstGeom prst="rect">
            <a:avLst/>
          </a:prstGeom>
        </p:spPr>
      </p:pic>
      <p:pic>
        <p:nvPicPr>
          <p:cNvPr id="43" name="Picture 42"/>
          <p:cNvPicPr>
            <a:picLocks noChangeAspect="1"/>
          </p:cNvPicPr>
          <p:nvPr/>
        </p:nvPicPr>
        <p:blipFill rotWithShape="1">
          <a:blip r:embed="rId33">
            <a:extLst>
              <a:ext uri="{28A0092B-C50C-407E-A947-70E740481C1C}">
                <a14:useLocalDpi xmlns:a14="http://schemas.microsoft.com/office/drawing/2010/main" val="0"/>
              </a:ext>
            </a:extLst>
          </a:blip>
          <a:srcRect l="12950" t="3949" r="10275" b="6004"/>
          <a:stretch/>
        </p:blipFill>
        <p:spPr>
          <a:xfrm>
            <a:off x="6246813" y="152400"/>
            <a:ext cx="1656216" cy="986948"/>
          </a:xfrm>
          <a:prstGeom prst="rect">
            <a:avLst/>
          </a:prstGeom>
        </p:spPr>
      </p:pic>
      <p:pic>
        <p:nvPicPr>
          <p:cNvPr id="44" name="Picture 43"/>
          <p:cNvPicPr>
            <a:picLocks noChangeAspect="1"/>
          </p:cNvPicPr>
          <p:nvPr/>
        </p:nvPicPr>
        <p:blipFill>
          <a:blip r:embed="rId34">
            <a:extLst>
              <a:ext uri="{28A0092B-C50C-407E-A947-70E740481C1C}">
                <a14:useLocalDpi xmlns:a14="http://schemas.microsoft.com/office/drawing/2010/main" val="0"/>
              </a:ext>
            </a:extLst>
          </a:blip>
          <a:stretch>
            <a:fillRect/>
          </a:stretch>
        </p:blipFill>
        <p:spPr>
          <a:xfrm>
            <a:off x="6168147" y="6008914"/>
            <a:ext cx="2169594" cy="751336"/>
          </a:xfrm>
          <a:prstGeom prst="rect">
            <a:avLst/>
          </a:prstGeom>
        </p:spPr>
      </p:pic>
      <p:pic>
        <p:nvPicPr>
          <p:cNvPr id="45" name="Picture 44"/>
          <p:cNvPicPr>
            <a:picLocks noChangeAspect="1"/>
          </p:cNvPicPr>
          <p:nvPr/>
        </p:nvPicPr>
        <p:blipFill>
          <a:blip r:embed="rId35">
            <a:extLst>
              <a:ext uri="{28A0092B-C50C-407E-A947-70E740481C1C}">
                <a14:useLocalDpi xmlns:a14="http://schemas.microsoft.com/office/drawing/2010/main" val="0"/>
              </a:ext>
            </a:extLst>
          </a:blip>
          <a:stretch>
            <a:fillRect/>
          </a:stretch>
        </p:blipFill>
        <p:spPr>
          <a:xfrm>
            <a:off x="10540474" y="4546565"/>
            <a:ext cx="1195597" cy="1195597"/>
          </a:xfrm>
          <a:prstGeom prst="rect">
            <a:avLst/>
          </a:prstGeom>
        </p:spPr>
      </p:pic>
      <p:pic>
        <p:nvPicPr>
          <p:cNvPr id="47" name="Picture 46"/>
          <p:cNvPicPr>
            <a:picLocks noChangeAspect="1"/>
          </p:cNvPicPr>
          <p:nvPr/>
        </p:nvPicPr>
        <p:blipFill>
          <a:blip r:embed="rId36">
            <a:extLst>
              <a:ext uri="{28A0092B-C50C-407E-A947-70E740481C1C}">
                <a14:useLocalDpi xmlns:a14="http://schemas.microsoft.com/office/drawing/2010/main" val="0"/>
              </a:ext>
            </a:extLst>
          </a:blip>
          <a:stretch>
            <a:fillRect/>
          </a:stretch>
        </p:blipFill>
        <p:spPr>
          <a:xfrm>
            <a:off x="269612" y="3453468"/>
            <a:ext cx="1586090" cy="746966"/>
          </a:xfrm>
          <a:prstGeom prst="rect">
            <a:avLst/>
          </a:prstGeom>
        </p:spPr>
      </p:pic>
      <p:pic>
        <p:nvPicPr>
          <p:cNvPr id="48" name="Picture 47"/>
          <p:cNvPicPr>
            <a:picLocks noChangeAspect="1"/>
          </p:cNvPicPr>
          <p:nvPr/>
        </p:nvPicPr>
        <p:blipFill>
          <a:blip r:embed="rId37">
            <a:extLst>
              <a:ext uri="{28A0092B-C50C-407E-A947-70E740481C1C}">
                <a14:useLocalDpi xmlns:a14="http://schemas.microsoft.com/office/drawing/2010/main" val="0"/>
              </a:ext>
            </a:extLst>
          </a:blip>
          <a:stretch>
            <a:fillRect/>
          </a:stretch>
        </p:blipFill>
        <p:spPr>
          <a:xfrm>
            <a:off x="126753" y="93982"/>
            <a:ext cx="1728949" cy="1115451"/>
          </a:xfrm>
          <a:prstGeom prst="rect">
            <a:avLst/>
          </a:prstGeom>
        </p:spPr>
      </p:pic>
      <p:pic>
        <p:nvPicPr>
          <p:cNvPr id="2" name="Picture 1"/>
          <p:cNvPicPr>
            <a:picLocks noChangeAspect="1"/>
          </p:cNvPicPr>
          <p:nvPr/>
        </p:nvPicPr>
        <p:blipFill rotWithShape="1">
          <a:blip r:embed="rId38" cstate="print">
            <a:extLst>
              <a:ext uri="{28A0092B-C50C-407E-A947-70E740481C1C}">
                <a14:useLocalDpi xmlns:a14="http://schemas.microsoft.com/office/drawing/2010/main" val="0"/>
              </a:ext>
            </a:extLst>
          </a:blip>
          <a:srcRect l="9697" b="7058"/>
          <a:stretch/>
        </p:blipFill>
        <p:spPr>
          <a:xfrm>
            <a:off x="46805" y="5380984"/>
            <a:ext cx="2368210" cy="1132438"/>
          </a:xfrm>
          <a:prstGeom prst="rect">
            <a:avLst/>
          </a:prstGeom>
        </p:spPr>
      </p:pic>
      <p:pic>
        <p:nvPicPr>
          <p:cNvPr id="3" name="Picture 2"/>
          <p:cNvPicPr>
            <a:picLocks noChangeAspect="1"/>
          </p:cNvPicPr>
          <p:nvPr/>
        </p:nvPicPr>
        <p:blipFill>
          <a:blip r:embed="rId39" cstate="print">
            <a:extLst>
              <a:ext uri="{28A0092B-C50C-407E-A947-70E740481C1C}">
                <a14:useLocalDpi xmlns:a14="http://schemas.microsoft.com/office/drawing/2010/main" val="0"/>
              </a:ext>
            </a:extLst>
          </a:blip>
          <a:stretch>
            <a:fillRect/>
          </a:stretch>
        </p:blipFill>
        <p:spPr>
          <a:xfrm>
            <a:off x="2415015" y="4571271"/>
            <a:ext cx="1269050" cy="1115081"/>
          </a:xfrm>
          <a:prstGeom prst="rect">
            <a:avLst/>
          </a:prstGeom>
        </p:spPr>
      </p:pic>
      <p:pic>
        <p:nvPicPr>
          <p:cNvPr id="19" name="Picture 18"/>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446883" y="4511453"/>
            <a:ext cx="1164946" cy="765867"/>
          </a:xfrm>
          <a:prstGeom prst="rect">
            <a:avLst/>
          </a:prstGeom>
        </p:spPr>
      </p:pic>
    </p:spTree>
    <p:extLst>
      <p:ext uri="{BB962C8B-B14F-4D97-AF65-F5344CB8AC3E}">
        <p14:creationId xmlns:p14="http://schemas.microsoft.com/office/powerpoint/2010/main" val="2746053147"/>
      </p:ext>
    </p:extLst>
  </p:cSld>
  <p:clrMapOvr>
    <a:masterClrMapping/>
  </p:clrMapOvr>
  <p:transition spd="slow" advTm="4000">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431544" y="1219197"/>
            <a:ext cx="4416552" cy="5029202"/>
          </a:xfrm>
        </p:spPr>
        <p:txBody>
          <a:bodyPr>
            <a:normAutofit fontScale="85000" lnSpcReduction="20000"/>
          </a:bodyPr>
          <a:lstStyle/>
          <a:p>
            <a:pPr marL="0" indent="0">
              <a:buNone/>
            </a:pPr>
            <a:endParaRPr lang="en-US" dirty="0"/>
          </a:p>
          <a:p>
            <a:pPr marL="0" indent="0">
              <a:buNone/>
            </a:pPr>
            <a:r>
              <a:rPr lang="pt-BR" sz="2600" b="1" dirty="0">
                <a:solidFill>
                  <a:schemeClr val="tx2">
                    <a:lumMod val="25000"/>
                  </a:schemeClr>
                </a:solidFill>
                <a:latin typeface="Franklin Gothic Medium" panose="020B0603020102020204" pitchFamily="34" charset="0"/>
              </a:rPr>
              <a:t>9</a:t>
            </a:r>
            <a:r>
              <a:rPr lang="pt-BR" sz="2600" b="1" dirty="0" smtClean="0">
                <a:solidFill>
                  <a:schemeClr val="tx2">
                    <a:lumMod val="25000"/>
                  </a:schemeClr>
                </a:solidFill>
                <a:latin typeface="Franklin Gothic Medium" panose="020B0603020102020204" pitchFamily="34" charset="0"/>
              </a:rPr>
              <a:t>. </a:t>
            </a:r>
            <a:r>
              <a:rPr lang="pt-BR" sz="2600" b="1" dirty="0">
                <a:solidFill>
                  <a:schemeClr val="tx2">
                    <a:lumMod val="25000"/>
                  </a:schemeClr>
                </a:solidFill>
                <a:latin typeface="Franklin Gothic Medium" panose="020B0603020102020204" pitchFamily="34" charset="0"/>
              </a:rPr>
              <a:t>Demerara Sugar Terminals (Guysuco) </a:t>
            </a:r>
          </a:p>
          <a:p>
            <a:pPr marL="0" indent="0">
              <a:buNone/>
            </a:pPr>
            <a:r>
              <a:rPr lang="en-US" sz="2600" b="1" dirty="0" smtClean="0">
                <a:solidFill>
                  <a:schemeClr val="tx2">
                    <a:lumMod val="25000"/>
                  </a:schemeClr>
                </a:solidFill>
                <a:latin typeface="Franklin Gothic Medium" panose="020B0603020102020204" pitchFamily="34" charset="0"/>
              </a:rPr>
              <a:t>10. </a:t>
            </a:r>
            <a:r>
              <a:rPr lang="en-US" sz="2600" b="1" dirty="0">
                <a:solidFill>
                  <a:schemeClr val="tx2">
                    <a:lumMod val="25000"/>
                  </a:schemeClr>
                </a:solidFill>
                <a:latin typeface="Franklin Gothic Medium" panose="020B0603020102020204" pitchFamily="34" charset="0"/>
              </a:rPr>
              <a:t>GAC Logistics &amp; Shipping </a:t>
            </a:r>
          </a:p>
          <a:p>
            <a:pPr marL="0" indent="0">
              <a:buNone/>
            </a:pPr>
            <a:r>
              <a:rPr lang="en-US" sz="2600" b="1" dirty="0" smtClean="0">
                <a:solidFill>
                  <a:schemeClr val="tx2">
                    <a:lumMod val="25000"/>
                  </a:schemeClr>
                </a:solidFill>
                <a:latin typeface="Franklin Gothic Medium" panose="020B0603020102020204" pitchFamily="34" charset="0"/>
              </a:rPr>
              <a:t>11. </a:t>
            </a:r>
            <a:r>
              <a:rPr lang="en-US" sz="2600" b="1" dirty="0">
                <a:solidFill>
                  <a:schemeClr val="tx2">
                    <a:lumMod val="25000"/>
                  </a:schemeClr>
                </a:solidFill>
                <a:latin typeface="Franklin Gothic Medium" panose="020B0603020102020204" pitchFamily="34" charset="0"/>
              </a:rPr>
              <a:t>GAICO Construction Inc. </a:t>
            </a:r>
          </a:p>
          <a:p>
            <a:pPr marL="0" indent="0">
              <a:buNone/>
            </a:pPr>
            <a:r>
              <a:rPr lang="it-IT" sz="2600" b="1" dirty="0" smtClean="0">
                <a:solidFill>
                  <a:schemeClr val="tx2">
                    <a:lumMod val="25000"/>
                  </a:schemeClr>
                </a:solidFill>
                <a:latin typeface="Franklin Gothic Medium" panose="020B0603020102020204" pitchFamily="34" charset="0"/>
              </a:rPr>
              <a:t>12. </a:t>
            </a:r>
            <a:r>
              <a:rPr lang="it-IT" sz="2600" b="1" u="sng" dirty="0">
                <a:solidFill>
                  <a:schemeClr val="tx2">
                    <a:lumMod val="25000"/>
                  </a:schemeClr>
                </a:solidFill>
                <a:latin typeface="Franklin Gothic Medium" panose="020B0603020102020204" pitchFamily="34" charset="0"/>
              </a:rPr>
              <a:t>Genesis</a:t>
            </a:r>
            <a:r>
              <a:rPr lang="it-IT" sz="2600" b="1" dirty="0">
                <a:solidFill>
                  <a:schemeClr val="tx2">
                    <a:lumMod val="25000"/>
                  </a:schemeClr>
                </a:solidFill>
                <a:latin typeface="Franklin Gothic Medium" panose="020B0603020102020204" pitchFamily="34" charset="0"/>
              </a:rPr>
              <a:t> Marine Guyana Inc. </a:t>
            </a:r>
          </a:p>
          <a:p>
            <a:pPr marL="0" indent="0">
              <a:buNone/>
            </a:pPr>
            <a:r>
              <a:rPr lang="en-US" sz="2600" b="1" dirty="0" smtClean="0">
                <a:solidFill>
                  <a:schemeClr val="tx2">
                    <a:lumMod val="25000"/>
                  </a:schemeClr>
                </a:solidFill>
                <a:latin typeface="Franklin Gothic Medium" panose="020B0603020102020204" pitchFamily="34" charset="0"/>
              </a:rPr>
              <a:t>13. </a:t>
            </a:r>
            <a:r>
              <a:rPr lang="en-US" sz="2600" b="1" dirty="0">
                <a:solidFill>
                  <a:schemeClr val="tx2">
                    <a:lumMod val="25000"/>
                  </a:schemeClr>
                </a:solidFill>
                <a:latin typeface="Franklin Gothic Medium" panose="020B0603020102020204" pitchFamily="34" charset="0"/>
              </a:rPr>
              <a:t>Guyana Freight Services Inc. </a:t>
            </a:r>
          </a:p>
          <a:p>
            <a:pPr marL="0" indent="0">
              <a:buNone/>
            </a:pPr>
            <a:r>
              <a:rPr lang="en-US" sz="2600" b="1" dirty="0" smtClean="0">
                <a:solidFill>
                  <a:schemeClr val="tx2">
                    <a:lumMod val="25000"/>
                  </a:schemeClr>
                </a:solidFill>
                <a:latin typeface="Franklin Gothic Medium" panose="020B0603020102020204" pitchFamily="34" charset="0"/>
              </a:rPr>
              <a:t>14. </a:t>
            </a:r>
            <a:r>
              <a:rPr lang="en-US" sz="2600" b="1" dirty="0">
                <a:solidFill>
                  <a:schemeClr val="tx2">
                    <a:lumMod val="25000"/>
                  </a:schemeClr>
                </a:solidFill>
                <a:latin typeface="Franklin Gothic Medium" panose="020B0603020102020204" pitchFamily="34" charset="0"/>
              </a:rPr>
              <a:t>Guyana National Industrial Co. Inc. </a:t>
            </a:r>
          </a:p>
          <a:p>
            <a:pPr marL="0" indent="0">
              <a:buNone/>
            </a:pPr>
            <a:r>
              <a:rPr lang="en-US" sz="2600" b="1" dirty="0" smtClean="0">
                <a:solidFill>
                  <a:schemeClr val="tx2">
                    <a:lumMod val="25000"/>
                  </a:schemeClr>
                </a:solidFill>
                <a:latin typeface="Franklin Gothic Medium" panose="020B0603020102020204" pitchFamily="34" charset="0"/>
              </a:rPr>
              <a:t>15. </a:t>
            </a:r>
            <a:r>
              <a:rPr lang="en-US" sz="2600" b="1" dirty="0">
                <a:solidFill>
                  <a:schemeClr val="tx2">
                    <a:lumMod val="25000"/>
                  </a:schemeClr>
                </a:solidFill>
                <a:latin typeface="Franklin Gothic Medium" panose="020B0603020102020204" pitchFamily="34" charset="0"/>
              </a:rPr>
              <a:t>Guyana National Shipping Corporation Ltd </a:t>
            </a:r>
          </a:p>
          <a:p>
            <a:pPr marL="0" indent="0">
              <a:buNone/>
            </a:pPr>
            <a:r>
              <a:rPr lang="en-US" sz="2600" b="1" dirty="0" smtClean="0">
                <a:solidFill>
                  <a:schemeClr val="tx2">
                    <a:lumMod val="25000"/>
                  </a:schemeClr>
                </a:solidFill>
                <a:latin typeface="Franklin Gothic Medium" panose="020B0603020102020204" pitchFamily="34" charset="0"/>
              </a:rPr>
              <a:t>16. </a:t>
            </a:r>
            <a:r>
              <a:rPr lang="en-US" sz="2600" b="1" dirty="0">
                <a:solidFill>
                  <a:schemeClr val="tx2">
                    <a:lumMod val="25000"/>
                  </a:schemeClr>
                </a:solidFill>
                <a:latin typeface="Franklin Gothic Medium" panose="020B0603020102020204" pitchFamily="34" charset="0"/>
              </a:rPr>
              <a:t>GUYWILLSHIP International </a:t>
            </a:r>
            <a:endParaRPr lang="en-US" sz="2600" b="1" dirty="0" smtClean="0">
              <a:solidFill>
                <a:schemeClr val="tx2">
                  <a:lumMod val="25000"/>
                </a:schemeClr>
              </a:solidFill>
              <a:latin typeface="Franklin Gothic Medium" panose="020B0603020102020204" pitchFamily="34" charset="0"/>
            </a:endParaRPr>
          </a:p>
        </p:txBody>
      </p:sp>
      <p:sp>
        <p:nvSpPr>
          <p:cNvPr id="4" name="Content Placeholder 3"/>
          <p:cNvSpPr>
            <a:spLocks noGrp="1"/>
          </p:cNvSpPr>
          <p:nvPr>
            <p:ph sz="quarter" idx="4"/>
          </p:nvPr>
        </p:nvSpPr>
        <p:spPr>
          <a:xfrm>
            <a:off x="1522411" y="1758042"/>
            <a:ext cx="4416552" cy="4490357"/>
          </a:xfrm>
        </p:spPr>
        <p:txBody>
          <a:bodyPr>
            <a:normAutofit/>
          </a:bodyPr>
          <a:lstStyle/>
          <a:p>
            <a:pPr marL="0" indent="0">
              <a:buNone/>
            </a:pPr>
            <a:r>
              <a:rPr lang="en-US" sz="2000" b="1" dirty="0" smtClean="0">
                <a:solidFill>
                  <a:schemeClr val="tx2">
                    <a:lumMod val="25000"/>
                  </a:schemeClr>
                </a:solidFill>
                <a:latin typeface="Franklin Gothic Medium" panose="020B0603020102020204" pitchFamily="34" charset="0"/>
                <a:cs typeface="Calibri" panose="020F0502020204030204" pitchFamily="34" charset="0"/>
              </a:rPr>
              <a:t>1</a:t>
            </a:r>
            <a:r>
              <a:rPr lang="en-US" sz="2000" b="1" dirty="0">
                <a:solidFill>
                  <a:schemeClr val="tx2">
                    <a:lumMod val="25000"/>
                  </a:schemeClr>
                </a:solidFill>
                <a:latin typeface="Franklin Gothic Medium" panose="020B0603020102020204" pitchFamily="34" charset="0"/>
                <a:cs typeface="Calibri" panose="020F0502020204030204" pitchFamily="34" charset="0"/>
              </a:rPr>
              <a:t>. AFS Shipping Agency Inc</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a:t>
            </a:r>
          </a:p>
          <a:p>
            <a:pPr marL="0" indent="0">
              <a:buNone/>
            </a:pPr>
            <a:r>
              <a:rPr lang="en-US" sz="2000" b="1" dirty="0">
                <a:solidFill>
                  <a:schemeClr val="tx2">
                    <a:lumMod val="25000"/>
                  </a:schemeClr>
                </a:solidFill>
                <a:latin typeface="Franklin Gothic Medium" panose="020B0603020102020204" pitchFamily="34" charset="0"/>
                <a:cs typeface="Calibri" panose="020F0502020204030204" pitchFamily="34" charset="0"/>
              </a:rPr>
              <a:t>2</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 </a:t>
            </a:r>
            <a:r>
              <a:rPr lang="en-US" sz="2000" b="1" dirty="0">
                <a:solidFill>
                  <a:schemeClr val="tx2">
                    <a:lumMod val="25000"/>
                  </a:schemeClr>
                </a:solidFill>
                <a:latin typeface="Franklin Gothic Medium" panose="020B0603020102020204" pitchFamily="34" charset="0"/>
                <a:cs typeface="Calibri" panose="020F0502020204030204" pitchFamily="34" charset="0"/>
              </a:rPr>
              <a:t>BOSAI Minerals Group (Guyana) Inc. </a:t>
            </a:r>
            <a:endParaRPr lang="en-US" sz="2000" b="1" dirty="0" smtClean="0">
              <a:solidFill>
                <a:schemeClr val="tx2">
                  <a:lumMod val="25000"/>
                </a:schemeClr>
              </a:solidFill>
              <a:latin typeface="Franklin Gothic Medium" panose="020B0603020102020204" pitchFamily="34" charset="0"/>
              <a:cs typeface="Calibri" panose="020F0502020204030204" pitchFamily="34" charset="0"/>
            </a:endParaRPr>
          </a:p>
          <a:p>
            <a:pPr marL="0" indent="0">
              <a:buNone/>
            </a:pPr>
            <a:r>
              <a:rPr lang="en-US" sz="2000" b="1" dirty="0">
                <a:solidFill>
                  <a:schemeClr val="tx2">
                    <a:lumMod val="25000"/>
                  </a:schemeClr>
                </a:solidFill>
                <a:latin typeface="Franklin Gothic Medium" panose="020B0603020102020204" pitchFamily="34" charset="0"/>
                <a:cs typeface="Calibri" panose="020F0502020204030204" pitchFamily="34" charset="0"/>
              </a:rPr>
              <a:t>3</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 </a:t>
            </a:r>
            <a:r>
              <a:rPr lang="en-US" sz="2000" b="1" dirty="0">
                <a:solidFill>
                  <a:schemeClr val="tx2">
                    <a:lumMod val="25000"/>
                  </a:schemeClr>
                </a:solidFill>
                <a:latin typeface="Franklin Gothic Medium" panose="020B0603020102020204" pitchFamily="34" charset="0"/>
                <a:cs typeface="Calibri" panose="020F0502020204030204" pitchFamily="34" charset="0"/>
              </a:rPr>
              <a:t>C&amp;V Caribbean Shipping </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Ltd. </a:t>
            </a:r>
          </a:p>
          <a:p>
            <a:pPr marL="0" indent="0">
              <a:buNone/>
            </a:pPr>
            <a:r>
              <a:rPr lang="en-US" sz="2000" b="1" dirty="0" smtClean="0">
                <a:solidFill>
                  <a:schemeClr val="tx2">
                    <a:lumMod val="25000"/>
                  </a:schemeClr>
                </a:solidFill>
                <a:latin typeface="Franklin Gothic Medium" panose="020B0603020102020204" pitchFamily="34" charset="0"/>
                <a:cs typeface="Calibri" panose="020F0502020204030204" pitchFamily="34" charset="0"/>
              </a:rPr>
              <a:t>4. </a:t>
            </a:r>
            <a:r>
              <a:rPr lang="en-US" sz="2000" b="1" dirty="0">
                <a:solidFill>
                  <a:schemeClr val="tx2">
                    <a:lumMod val="25000"/>
                  </a:schemeClr>
                </a:solidFill>
                <a:latin typeface="Franklin Gothic Medium" panose="020B0603020102020204" pitchFamily="34" charset="0"/>
                <a:cs typeface="Calibri" panose="020F0502020204030204" pitchFamily="34" charset="0"/>
              </a:rPr>
              <a:t>CCA Guyana Inc</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a:t>
            </a:r>
          </a:p>
          <a:p>
            <a:pPr marL="0" indent="0">
              <a:buNone/>
            </a:pPr>
            <a:r>
              <a:rPr lang="en-US" sz="2000" b="1" dirty="0" smtClean="0">
                <a:solidFill>
                  <a:schemeClr val="tx2">
                    <a:lumMod val="25000"/>
                  </a:schemeClr>
                </a:solidFill>
                <a:latin typeface="Franklin Gothic Medium" panose="020B0603020102020204" pitchFamily="34" charset="0"/>
                <a:cs typeface="Calibri" panose="020F0502020204030204" pitchFamily="34" charset="0"/>
              </a:rPr>
              <a:t>5. </a:t>
            </a:r>
            <a:r>
              <a:rPr lang="en-US" sz="2000" b="1" dirty="0">
                <a:solidFill>
                  <a:schemeClr val="tx2">
                    <a:lumMod val="25000"/>
                  </a:schemeClr>
                </a:solidFill>
                <a:latin typeface="Franklin Gothic Medium" panose="020B0603020102020204" pitchFamily="34" charset="0"/>
                <a:cs typeface="Calibri" panose="020F0502020204030204" pitchFamily="34" charset="0"/>
              </a:rPr>
              <a:t>CMA/CGM – </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GUYANA</a:t>
            </a:r>
          </a:p>
          <a:p>
            <a:pPr marL="0" indent="0">
              <a:buNone/>
            </a:pPr>
            <a:r>
              <a:rPr lang="en-US" sz="2000" b="1" dirty="0">
                <a:solidFill>
                  <a:schemeClr val="tx2">
                    <a:lumMod val="25000"/>
                  </a:schemeClr>
                </a:solidFill>
                <a:latin typeface="Franklin Gothic Medium" panose="020B0603020102020204" pitchFamily="34" charset="0"/>
                <a:cs typeface="Calibri" panose="020F0502020204030204" pitchFamily="34" charset="0"/>
              </a:rPr>
              <a:t>6</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 </a:t>
            </a:r>
            <a:r>
              <a:rPr lang="en-US" sz="2000" b="1" dirty="0">
                <a:solidFill>
                  <a:schemeClr val="tx2">
                    <a:lumMod val="25000"/>
                  </a:schemeClr>
                </a:solidFill>
                <a:latin typeface="Franklin Gothic Medium" panose="020B0603020102020204" pitchFamily="34" charset="0"/>
                <a:cs typeface="Calibri" panose="020F0502020204030204" pitchFamily="34" charset="0"/>
              </a:rPr>
              <a:t>D&amp;J Shipping </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Services Ltd.</a:t>
            </a:r>
          </a:p>
          <a:p>
            <a:pPr marL="0" indent="0">
              <a:buNone/>
            </a:pPr>
            <a:r>
              <a:rPr lang="en-US" sz="2000" b="1" dirty="0" smtClean="0">
                <a:solidFill>
                  <a:schemeClr val="tx2">
                    <a:lumMod val="25000"/>
                  </a:schemeClr>
                </a:solidFill>
                <a:latin typeface="Franklin Gothic Medium" panose="020B0603020102020204" pitchFamily="34" charset="0"/>
                <a:cs typeface="Calibri" panose="020F0502020204030204" pitchFamily="34" charset="0"/>
              </a:rPr>
              <a:t>7. </a:t>
            </a:r>
            <a:r>
              <a:rPr lang="en-US" sz="2000" b="1" dirty="0" err="1">
                <a:solidFill>
                  <a:schemeClr val="tx2">
                    <a:lumMod val="25000"/>
                  </a:schemeClr>
                </a:solidFill>
                <a:latin typeface="Franklin Gothic Medium" panose="020B0603020102020204" pitchFamily="34" charset="0"/>
                <a:cs typeface="Calibri" panose="020F0502020204030204" pitchFamily="34" charset="0"/>
              </a:rPr>
              <a:t>Demerara</a:t>
            </a:r>
            <a:r>
              <a:rPr lang="en-US" sz="2000" b="1" dirty="0">
                <a:solidFill>
                  <a:schemeClr val="tx2">
                    <a:lumMod val="25000"/>
                  </a:schemeClr>
                </a:solidFill>
                <a:latin typeface="Franklin Gothic Medium" panose="020B0603020102020204" pitchFamily="34" charset="0"/>
                <a:cs typeface="Calibri" panose="020F0502020204030204" pitchFamily="34" charset="0"/>
              </a:rPr>
              <a:t> Shipping Co Ltd</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a:t>
            </a:r>
          </a:p>
          <a:p>
            <a:pPr marL="0" indent="0">
              <a:buNone/>
            </a:pPr>
            <a:r>
              <a:rPr lang="en-US" sz="2000" b="1" dirty="0" smtClean="0">
                <a:solidFill>
                  <a:schemeClr val="tx2">
                    <a:lumMod val="25000"/>
                  </a:schemeClr>
                </a:solidFill>
                <a:latin typeface="Franklin Gothic Medium" panose="020B0603020102020204" pitchFamily="34" charset="0"/>
                <a:cs typeface="Calibri" panose="020F0502020204030204" pitchFamily="34" charset="0"/>
              </a:rPr>
              <a:t>8. </a:t>
            </a:r>
            <a:r>
              <a:rPr lang="en-US" sz="2000" b="1" dirty="0" err="1">
                <a:solidFill>
                  <a:schemeClr val="tx2">
                    <a:lumMod val="25000"/>
                  </a:schemeClr>
                </a:solidFill>
                <a:latin typeface="Franklin Gothic Medium" panose="020B0603020102020204" pitchFamily="34" charset="0"/>
                <a:cs typeface="Calibri" panose="020F0502020204030204" pitchFamily="34" charset="0"/>
              </a:rPr>
              <a:t>Delmur</a:t>
            </a:r>
            <a:r>
              <a:rPr lang="en-US" sz="2000" b="1" dirty="0">
                <a:solidFill>
                  <a:schemeClr val="tx2">
                    <a:lumMod val="25000"/>
                  </a:schemeClr>
                </a:solidFill>
                <a:latin typeface="Franklin Gothic Medium" panose="020B0603020102020204" pitchFamily="34" charset="0"/>
                <a:cs typeface="Calibri" panose="020F0502020204030204" pitchFamily="34" charset="0"/>
              </a:rPr>
              <a:t> Co </a:t>
            </a:r>
            <a:r>
              <a:rPr lang="en-US" sz="2000" b="1" dirty="0" smtClean="0">
                <a:solidFill>
                  <a:schemeClr val="tx2">
                    <a:lumMod val="25000"/>
                  </a:schemeClr>
                </a:solidFill>
                <a:latin typeface="Franklin Gothic Medium" panose="020B0603020102020204" pitchFamily="34" charset="0"/>
                <a:cs typeface="Calibri" panose="020F0502020204030204" pitchFamily="34" charset="0"/>
              </a:rPr>
              <a:t>Ltd. </a:t>
            </a:r>
            <a:endParaRPr lang="en-US" sz="2000" b="1" dirty="0">
              <a:solidFill>
                <a:schemeClr val="tx2">
                  <a:lumMod val="25000"/>
                </a:schemeClr>
              </a:solidFill>
              <a:latin typeface="Franklin Gothic Medium" panose="020B0603020102020204" pitchFamily="34" charset="0"/>
              <a:cs typeface="Calibri" panose="020F0502020204030204" pitchFamily="34" charset="0"/>
            </a:endParaRPr>
          </a:p>
        </p:txBody>
      </p:sp>
      <p:sp>
        <p:nvSpPr>
          <p:cNvPr id="8" name="Title 1"/>
          <p:cNvSpPr txBox="1">
            <a:spLocks/>
          </p:cNvSpPr>
          <p:nvPr/>
        </p:nvSpPr>
        <p:spPr>
          <a:xfrm>
            <a:off x="1704095" y="386443"/>
            <a:ext cx="9144001" cy="1371600"/>
          </a:xfrm>
          <a:prstGeom prst="rect">
            <a:avLst/>
          </a:prstGeom>
        </p:spPr>
        <p:txBody>
          <a:bodyPr vert="horz" lIns="91440" tIns="45720" rIns="91440" bIns="45720" rtlCol="0" anchor="b">
            <a:noAutofit/>
          </a:bodyPr>
          <a:lstStyle>
            <a:lvl1pPr algn="l" defTabSz="914400" rtl="0" eaLnBrk="1" latinLnBrk="0" hangingPunct="1">
              <a:lnSpc>
                <a:spcPct val="80000"/>
              </a:lnSpc>
              <a:spcBef>
                <a:spcPct val="0"/>
              </a:spcBef>
              <a:buNone/>
              <a:defRPr sz="4800" b="0" kern="1200" cap="none" spc="100" baseline="0">
                <a:solidFill>
                  <a:schemeClr val="tx1"/>
                </a:solidFill>
                <a:latin typeface="+mj-lt"/>
                <a:ea typeface="+mj-ea"/>
                <a:cs typeface="+mj-cs"/>
              </a:defRPr>
            </a:lvl1pPr>
          </a:lstStyle>
          <a:p>
            <a:r>
              <a:rPr lang="en-US" sz="5400"/>
              <a:t>OUR MEMBERS </a:t>
            </a:r>
            <a:endParaRPr lang="en-US" sz="5400" dirty="0"/>
          </a:p>
        </p:txBody>
      </p:sp>
    </p:spTree>
    <p:extLst>
      <p:ext uri="{BB962C8B-B14F-4D97-AF65-F5344CB8AC3E}">
        <p14:creationId xmlns:p14="http://schemas.microsoft.com/office/powerpoint/2010/main" val="2681425051"/>
      </p:ext>
    </p:extLst>
  </p:cSld>
  <p:clrMapOvr>
    <a:masterClrMapping/>
  </p:clrMapOvr>
  <p:transition spd="slow" advTm="4000">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dirty="0"/>
              <a:t>OUR MEMBERS </a:t>
            </a:r>
          </a:p>
        </p:txBody>
      </p:sp>
      <p:sp>
        <p:nvSpPr>
          <p:cNvPr id="3" name="Content Placeholder 3"/>
          <p:cNvSpPr txBox="1">
            <a:spLocks/>
          </p:cNvSpPr>
          <p:nvPr/>
        </p:nvSpPr>
        <p:spPr>
          <a:xfrm>
            <a:off x="1522411" y="1758042"/>
            <a:ext cx="4416552" cy="4490357"/>
          </a:xfrm>
          <a:prstGeom prst="rect">
            <a:avLst/>
          </a:prstGeom>
        </p:spPr>
        <p:txBody>
          <a:bodyPr>
            <a:normAutofit fontScale="92500" lnSpcReduction="10000"/>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0" indent="0">
              <a:buNone/>
            </a:pPr>
            <a:r>
              <a:rPr lang="en-US" sz="2200" b="1" dirty="0" smtClean="0">
                <a:solidFill>
                  <a:schemeClr val="tx2">
                    <a:lumMod val="25000"/>
                  </a:schemeClr>
                </a:solidFill>
                <a:latin typeface="Franklin Gothic Medium" panose="020B0603020102020204" pitchFamily="34" charset="0"/>
              </a:rPr>
              <a:t>17. </a:t>
            </a:r>
            <a:r>
              <a:rPr lang="en-US" sz="2200" b="1" dirty="0">
                <a:solidFill>
                  <a:schemeClr val="tx2">
                    <a:lumMod val="25000"/>
                  </a:schemeClr>
                </a:solidFill>
                <a:latin typeface="Franklin Gothic Medium" panose="020B0603020102020204" pitchFamily="34" charset="0"/>
              </a:rPr>
              <a:t>John </a:t>
            </a:r>
            <a:r>
              <a:rPr lang="en-US" sz="2200" b="1" dirty="0" err="1">
                <a:solidFill>
                  <a:schemeClr val="tx2">
                    <a:lumMod val="25000"/>
                  </a:schemeClr>
                </a:solidFill>
                <a:latin typeface="Franklin Gothic Medium" panose="020B0603020102020204" pitchFamily="34" charset="0"/>
              </a:rPr>
              <a:t>Fernandes</a:t>
            </a:r>
            <a:r>
              <a:rPr lang="en-US" sz="2200" b="1" dirty="0">
                <a:solidFill>
                  <a:schemeClr val="tx2">
                    <a:lumMod val="25000"/>
                  </a:schemeClr>
                </a:solidFill>
                <a:latin typeface="Franklin Gothic Medium" panose="020B0603020102020204" pitchFamily="34" charset="0"/>
              </a:rPr>
              <a:t> Ltd </a:t>
            </a:r>
            <a:endParaRPr lang="en-US" sz="2200" b="1" dirty="0" smtClean="0">
              <a:solidFill>
                <a:schemeClr val="tx2">
                  <a:lumMod val="25000"/>
                </a:schemeClr>
              </a:solidFill>
              <a:latin typeface="Franklin Gothic Medium" panose="020B0603020102020204" pitchFamily="34" charset="0"/>
            </a:endParaRPr>
          </a:p>
          <a:p>
            <a:pPr marL="0" indent="0">
              <a:buNone/>
            </a:pPr>
            <a:r>
              <a:rPr lang="en-US" sz="2200" b="1" dirty="0" smtClean="0">
                <a:solidFill>
                  <a:schemeClr val="tx2">
                    <a:lumMod val="25000"/>
                  </a:schemeClr>
                </a:solidFill>
                <a:latin typeface="Franklin Gothic Medium" panose="020B0603020102020204" pitchFamily="34" charset="0"/>
              </a:rPr>
              <a:t>18. </a:t>
            </a:r>
            <a:r>
              <a:rPr lang="en-US" sz="2200" b="1" dirty="0">
                <a:solidFill>
                  <a:schemeClr val="tx2">
                    <a:lumMod val="25000"/>
                  </a:schemeClr>
                </a:solidFill>
                <a:latin typeface="Franklin Gothic Medium" panose="020B0603020102020204" pitchFamily="34" charset="0"/>
              </a:rPr>
              <a:t>J.S.B. Investments Inc. </a:t>
            </a:r>
          </a:p>
          <a:p>
            <a:pPr marL="0" indent="0">
              <a:buNone/>
            </a:pPr>
            <a:r>
              <a:rPr lang="en-US" sz="2200" b="1" dirty="0" smtClean="0">
                <a:solidFill>
                  <a:schemeClr val="tx2">
                    <a:lumMod val="25000"/>
                  </a:schemeClr>
                </a:solidFill>
                <a:latin typeface="Franklin Gothic Medium" panose="020B0603020102020204" pitchFamily="34" charset="0"/>
              </a:rPr>
              <a:t>19. </a:t>
            </a:r>
            <a:r>
              <a:rPr lang="en-US" sz="2200" b="1" dirty="0">
                <a:solidFill>
                  <a:schemeClr val="tx2">
                    <a:lumMod val="25000"/>
                  </a:schemeClr>
                </a:solidFill>
                <a:latin typeface="Franklin Gothic Medium" panose="020B0603020102020204" pitchFamily="34" charset="0"/>
              </a:rPr>
              <a:t>Kestrel Guyana Inc. </a:t>
            </a:r>
          </a:p>
          <a:p>
            <a:pPr marL="0" indent="0">
              <a:buNone/>
            </a:pPr>
            <a:r>
              <a:rPr lang="en-US" sz="2200" b="1" dirty="0" smtClean="0">
                <a:solidFill>
                  <a:schemeClr val="tx2">
                    <a:lumMod val="25000"/>
                  </a:schemeClr>
                </a:solidFill>
                <a:latin typeface="Franklin Gothic Medium" panose="020B0603020102020204" pitchFamily="34" charset="0"/>
              </a:rPr>
              <a:t>20. </a:t>
            </a:r>
            <a:r>
              <a:rPr lang="en-US" sz="2200" b="1" dirty="0" err="1">
                <a:solidFill>
                  <a:schemeClr val="tx2">
                    <a:lumMod val="25000"/>
                  </a:schemeClr>
                </a:solidFill>
                <a:latin typeface="Franklin Gothic Medium" panose="020B0603020102020204" pitchFamily="34" charset="0"/>
              </a:rPr>
              <a:t>Larparkan</a:t>
            </a:r>
            <a:r>
              <a:rPr lang="en-US" sz="2200" b="1" dirty="0">
                <a:solidFill>
                  <a:schemeClr val="tx2">
                    <a:lumMod val="25000"/>
                  </a:schemeClr>
                </a:solidFill>
                <a:latin typeface="Franklin Gothic Medium" panose="020B0603020102020204" pitchFamily="34" charset="0"/>
              </a:rPr>
              <a:t> Trading (Guy) Co Ltd. </a:t>
            </a:r>
          </a:p>
          <a:p>
            <a:pPr marL="0" indent="0">
              <a:buNone/>
            </a:pPr>
            <a:r>
              <a:rPr lang="en-US" sz="2200" b="1" dirty="0" smtClean="0">
                <a:solidFill>
                  <a:schemeClr val="tx2">
                    <a:lumMod val="25000"/>
                  </a:schemeClr>
                </a:solidFill>
                <a:latin typeface="Franklin Gothic Medium" panose="020B0603020102020204" pitchFamily="34" charset="0"/>
              </a:rPr>
              <a:t>21. </a:t>
            </a:r>
            <a:r>
              <a:rPr lang="en-US" sz="2200" b="1" dirty="0" err="1">
                <a:solidFill>
                  <a:schemeClr val="tx2">
                    <a:lumMod val="25000"/>
                  </a:schemeClr>
                </a:solidFill>
                <a:latin typeface="Franklin Gothic Medium" panose="020B0603020102020204" pitchFamily="34" charset="0"/>
              </a:rPr>
              <a:t>Muneshwers</a:t>
            </a:r>
            <a:r>
              <a:rPr lang="en-US" sz="2200" b="1" dirty="0">
                <a:solidFill>
                  <a:schemeClr val="tx2">
                    <a:lumMod val="25000"/>
                  </a:schemeClr>
                </a:solidFill>
                <a:latin typeface="Franklin Gothic Medium" panose="020B0603020102020204" pitchFamily="34" charset="0"/>
              </a:rPr>
              <a:t> Ltd </a:t>
            </a:r>
          </a:p>
          <a:p>
            <a:pPr marL="0" indent="0">
              <a:buNone/>
            </a:pPr>
            <a:r>
              <a:rPr lang="en-US" sz="2200" b="1" dirty="0" smtClean="0">
                <a:solidFill>
                  <a:schemeClr val="tx2">
                    <a:lumMod val="25000"/>
                  </a:schemeClr>
                </a:solidFill>
                <a:latin typeface="Franklin Gothic Medium" panose="020B0603020102020204" pitchFamily="34" charset="0"/>
              </a:rPr>
              <a:t>22. </a:t>
            </a:r>
            <a:r>
              <a:rPr lang="en-US" sz="2200" b="1" dirty="0">
                <a:solidFill>
                  <a:schemeClr val="tx2">
                    <a:lumMod val="25000"/>
                  </a:schemeClr>
                </a:solidFill>
                <a:latin typeface="Franklin Gothic Medium" panose="020B0603020102020204" pitchFamily="34" charset="0"/>
              </a:rPr>
              <a:t>Murals Logistics Agency </a:t>
            </a:r>
          </a:p>
          <a:p>
            <a:pPr marL="0" indent="0">
              <a:buNone/>
            </a:pPr>
            <a:r>
              <a:rPr lang="en-US" sz="2200" b="1" dirty="0" smtClean="0">
                <a:solidFill>
                  <a:schemeClr val="tx2">
                    <a:lumMod val="25000"/>
                  </a:schemeClr>
                </a:solidFill>
                <a:latin typeface="Franklin Gothic Medium" panose="020B0603020102020204" pitchFamily="34" charset="0"/>
              </a:rPr>
              <a:t>23. </a:t>
            </a:r>
            <a:r>
              <a:rPr lang="en-US" sz="2200" b="1" dirty="0">
                <a:solidFill>
                  <a:schemeClr val="tx2">
                    <a:lumMod val="25000"/>
                  </a:schemeClr>
                </a:solidFill>
                <a:latin typeface="Franklin Gothic Medium" panose="020B0603020102020204" pitchFamily="34" charset="0"/>
              </a:rPr>
              <a:t>National Milling Company Ltd. </a:t>
            </a:r>
          </a:p>
          <a:p>
            <a:pPr marL="0" indent="0">
              <a:buNone/>
            </a:pPr>
            <a:r>
              <a:rPr lang="en-US" sz="2200" b="1" dirty="0" smtClean="0">
                <a:solidFill>
                  <a:schemeClr val="tx2">
                    <a:lumMod val="25000"/>
                  </a:schemeClr>
                </a:solidFill>
                <a:latin typeface="Franklin Gothic Medium" panose="020B0603020102020204" pitchFamily="34" charset="0"/>
              </a:rPr>
              <a:t>24. </a:t>
            </a:r>
            <a:r>
              <a:rPr lang="en-US" sz="2200" b="1" dirty="0">
                <a:solidFill>
                  <a:schemeClr val="tx2">
                    <a:lumMod val="25000"/>
                  </a:schemeClr>
                </a:solidFill>
                <a:latin typeface="Franklin Gothic Medium" panose="020B0603020102020204" pitchFamily="34" charset="0"/>
              </a:rPr>
              <a:t>Non-Compulsory Pilotage Association </a:t>
            </a:r>
          </a:p>
          <a:p>
            <a:pPr marL="0" indent="0">
              <a:buNone/>
            </a:pPr>
            <a:r>
              <a:rPr lang="en-US" sz="2200" b="1" dirty="0" smtClean="0">
                <a:solidFill>
                  <a:schemeClr val="tx2">
                    <a:lumMod val="25000"/>
                  </a:schemeClr>
                </a:solidFill>
                <a:latin typeface="Franklin Gothic Medium" panose="020B0603020102020204" pitchFamily="34" charset="0"/>
              </a:rPr>
              <a:t>25. </a:t>
            </a:r>
            <a:r>
              <a:rPr lang="en-US" sz="2200" b="1" dirty="0">
                <a:solidFill>
                  <a:schemeClr val="tx2">
                    <a:lumMod val="25000"/>
                  </a:schemeClr>
                </a:solidFill>
                <a:latin typeface="Franklin Gothic Medium" panose="020B0603020102020204" pitchFamily="34" charset="0"/>
              </a:rPr>
              <a:t>PAS Cargo Guyana </a:t>
            </a:r>
          </a:p>
          <a:p>
            <a:pPr marL="0" indent="0">
              <a:buFont typeface="Arial" pitchFamily="34" charset="0"/>
              <a:buNone/>
            </a:pPr>
            <a:endParaRPr lang="en-US" b="1" dirty="0">
              <a:latin typeface="Franklin Gothic Medium" panose="020B0603020102020204" pitchFamily="34" charset="0"/>
              <a:cs typeface="Calibri" panose="020F0502020204030204" pitchFamily="34" charset="0"/>
            </a:endParaRPr>
          </a:p>
        </p:txBody>
      </p:sp>
      <p:sp>
        <p:nvSpPr>
          <p:cNvPr id="4" name="Content Placeholder 3"/>
          <p:cNvSpPr txBox="1">
            <a:spLocks/>
          </p:cNvSpPr>
          <p:nvPr/>
        </p:nvSpPr>
        <p:spPr>
          <a:xfrm>
            <a:off x="6249862" y="1766751"/>
            <a:ext cx="4645150" cy="4490357"/>
          </a:xfrm>
          <a:prstGeom prst="rect">
            <a:avLst/>
          </a:prstGeom>
        </p:spPr>
        <p:txBody>
          <a:bodyPr>
            <a:normAutofit fontScale="92500" lnSpcReduction="20000"/>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0" indent="0">
              <a:buNone/>
            </a:pPr>
            <a:r>
              <a:rPr lang="en-US" b="1" dirty="0" smtClean="0">
                <a:solidFill>
                  <a:schemeClr val="tx2">
                    <a:lumMod val="25000"/>
                  </a:schemeClr>
                </a:solidFill>
                <a:latin typeface="Franklin Gothic Medium" panose="020B0603020102020204" pitchFamily="34" charset="0"/>
              </a:rPr>
              <a:t>26. </a:t>
            </a:r>
            <a:r>
              <a:rPr lang="en-US" b="1" dirty="0">
                <a:solidFill>
                  <a:schemeClr val="tx2">
                    <a:lumMod val="25000"/>
                  </a:schemeClr>
                </a:solidFill>
                <a:latin typeface="Franklin Gothic Medium" panose="020B0603020102020204" pitchFamily="34" charset="0"/>
              </a:rPr>
              <a:t>RAMPS Logistics </a:t>
            </a:r>
          </a:p>
          <a:p>
            <a:pPr marL="0" indent="0">
              <a:buNone/>
            </a:pPr>
            <a:r>
              <a:rPr lang="en-US" b="1" dirty="0" smtClean="0">
                <a:solidFill>
                  <a:schemeClr val="tx2">
                    <a:lumMod val="25000"/>
                  </a:schemeClr>
                </a:solidFill>
                <a:latin typeface="Franklin Gothic Medium" panose="020B0603020102020204" pitchFamily="34" charset="0"/>
              </a:rPr>
              <a:t>27. </a:t>
            </a:r>
            <a:r>
              <a:rPr lang="en-US" b="1" dirty="0">
                <a:solidFill>
                  <a:schemeClr val="tx2">
                    <a:lumMod val="25000"/>
                  </a:schemeClr>
                </a:solidFill>
                <a:latin typeface="Franklin Gothic Medium" panose="020B0603020102020204" pitchFamily="34" charset="0"/>
              </a:rPr>
              <a:t>Regal Shipping &amp; Crew Consultancy Inc. </a:t>
            </a:r>
          </a:p>
          <a:p>
            <a:pPr marL="0" indent="0">
              <a:buNone/>
            </a:pPr>
            <a:r>
              <a:rPr lang="en-US" b="1" dirty="0" smtClean="0">
                <a:solidFill>
                  <a:schemeClr val="tx2">
                    <a:lumMod val="25000"/>
                  </a:schemeClr>
                </a:solidFill>
                <a:latin typeface="Franklin Gothic Medium" panose="020B0603020102020204" pitchFamily="34" charset="0"/>
              </a:rPr>
              <a:t>28. </a:t>
            </a:r>
            <a:r>
              <a:rPr lang="en-US" b="1" dirty="0">
                <a:solidFill>
                  <a:schemeClr val="tx2">
                    <a:lumMod val="25000"/>
                  </a:schemeClr>
                </a:solidFill>
                <a:latin typeface="Franklin Gothic Medium" panose="020B0603020102020204" pitchFamily="34" charset="0"/>
              </a:rPr>
              <a:t>SOREIDOM Guyana Inc. </a:t>
            </a:r>
          </a:p>
          <a:p>
            <a:pPr marL="0" indent="0">
              <a:buNone/>
            </a:pPr>
            <a:r>
              <a:rPr lang="en-US" b="1" dirty="0" smtClean="0">
                <a:solidFill>
                  <a:schemeClr val="tx2">
                    <a:lumMod val="25000"/>
                  </a:schemeClr>
                </a:solidFill>
                <a:latin typeface="Franklin Gothic Medium" panose="020B0603020102020204" pitchFamily="34" charset="0"/>
              </a:rPr>
              <a:t>29. </a:t>
            </a:r>
            <a:r>
              <a:rPr lang="en-US" b="1" dirty="0">
                <a:solidFill>
                  <a:schemeClr val="tx2">
                    <a:lumMod val="25000"/>
                  </a:schemeClr>
                </a:solidFill>
                <a:latin typeface="Franklin Gothic Medium" panose="020B0603020102020204" pitchFamily="34" charset="0"/>
              </a:rPr>
              <a:t>Tropical Shipping </a:t>
            </a:r>
          </a:p>
          <a:p>
            <a:pPr marL="0" indent="0">
              <a:buNone/>
            </a:pPr>
            <a:r>
              <a:rPr lang="en-US" b="1" dirty="0" smtClean="0">
                <a:solidFill>
                  <a:schemeClr val="tx2">
                    <a:lumMod val="25000"/>
                  </a:schemeClr>
                </a:solidFill>
                <a:latin typeface="Franklin Gothic Medium" panose="020B0603020102020204" pitchFamily="34" charset="0"/>
              </a:rPr>
              <a:t>30. </a:t>
            </a:r>
            <a:r>
              <a:rPr lang="en-US" b="1" dirty="0" err="1">
                <a:solidFill>
                  <a:schemeClr val="tx2">
                    <a:lumMod val="25000"/>
                  </a:schemeClr>
                </a:solidFill>
                <a:latin typeface="Franklin Gothic Medium" panose="020B0603020102020204" pitchFamily="34" charset="0"/>
              </a:rPr>
              <a:t>Sealand</a:t>
            </a:r>
            <a:r>
              <a:rPr lang="en-US" b="1" dirty="0">
                <a:solidFill>
                  <a:schemeClr val="tx2">
                    <a:lumMod val="25000"/>
                  </a:schemeClr>
                </a:solidFill>
                <a:latin typeface="Franklin Gothic Medium" panose="020B0603020102020204" pitchFamily="34" charset="0"/>
              </a:rPr>
              <a:t> Surveys </a:t>
            </a:r>
          </a:p>
          <a:p>
            <a:pPr marL="0" indent="0">
              <a:buNone/>
            </a:pPr>
            <a:r>
              <a:rPr lang="en-US" b="1" dirty="0" smtClean="0">
                <a:solidFill>
                  <a:schemeClr val="tx2">
                    <a:lumMod val="25000"/>
                  </a:schemeClr>
                </a:solidFill>
                <a:latin typeface="Franklin Gothic Medium" panose="020B0603020102020204" pitchFamily="34" charset="0"/>
              </a:rPr>
              <a:t>31. </a:t>
            </a:r>
            <a:r>
              <a:rPr lang="en-US" b="1" dirty="0">
                <a:solidFill>
                  <a:schemeClr val="tx2">
                    <a:lumMod val="25000"/>
                  </a:schemeClr>
                </a:solidFill>
                <a:latin typeface="Franklin Gothic Medium" panose="020B0603020102020204" pitchFamily="34" charset="0"/>
              </a:rPr>
              <a:t>Guyana Customhouse Brokers and Clerks Assoc. </a:t>
            </a:r>
          </a:p>
          <a:p>
            <a:pPr marL="0" indent="0">
              <a:buNone/>
            </a:pPr>
            <a:r>
              <a:rPr lang="en-US" b="1" dirty="0" smtClean="0">
                <a:solidFill>
                  <a:schemeClr val="tx2">
                    <a:lumMod val="25000"/>
                  </a:schemeClr>
                </a:solidFill>
                <a:latin typeface="Franklin Gothic Medium" panose="020B0603020102020204" pitchFamily="34" charset="0"/>
              </a:rPr>
              <a:t>32. </a:t>
            </a:r>
            <a:r>
              <a:rPr lang="en-US" b="1" dirty="0">
                <a:solidFill>
                  <a:schemeClr val="tx2">
                    <a:lumMod val="25000"/>
                  </a:schemeClr>
                </a:solidFill>
                <a:latin typeface="Franklin Gothic Medium" panose="020B0603020102020204" pitchFamily="34" charset="0"/>
              </a:rPr>
              <a:t>Guyana Shore Base Inc. </a:t>
            </a:r>
          </a:p>
          <a:p>
            <a:pPr marL="0" indent="0">
              <a:buNone/>
            </a:pPr>
            <a:r>
              <a:rPr lang="en-US" b="1" dirty="0" smtClean="0">
                <a:solidFill>
                  <a:schemeClr val="tx2">
                    <a:lumMod val="25000"/>
                  </a:schemeClr>
                </a:solidFill>
                <a:latin typeface="Franklin Gothic Medium" panose="020B0603020102020204" pitchFamily="34" charset="0"/>
              </a:rPr>
              <a:t>33. </a:t>
            </a:r>
            <a:r>
              <a:rPr lang="en-US" b="1" dirty="0">
                <a:solidFill>
                  <a:schemeClr val="tx2">
                    <a:lumMod val="25000"/>
                  </a:schemeClr>
                </a:solidFill>
                <a:latin typeface="Franklin Gothic Medium" panose="020B0603020102020204" pitchFamily="34" charset="0"/>
              </a:rPr>
              <a:t>Austin Maritime &amp; Energy Services </a:t>
            </a:r>
          </a:p>
          <a:p>
            <a:pPr marL="0" indent="0">
              <a:buFont typeface="Arial" pitchFamily="34" charset="0"/>
              <a:buNone/>
            </a:pPr>
            <a:endParaRPr lang="en-US" b="1" dirty="0">
              <a:latin typeface="Franklin Gothic Medium" panose="020B0603020102020204" pitchFamily="34" charset="0"/>
              <a:cs typeface="Calibri" panose="020F0502020204030204" pitchFamily="34" charset="0"/>
            </a:endParaRPr>
          </a:p>
        </p:txBody>
      </p:sp>
    </p:spTree>
    <p:extLst>
      <p:ext uri="{BB962C8B-B14F-4D97-AF65-F5344CB8AC3E}">
        <p14:creationId xmlns:p14="http://schemas.microsoft.com/office/powerpoint/2010/main" val="2590506655"/>
      </p:ext>
    </p:extLst>
  </p:cSld>
  <p:clrMapOvr>
    <a:masterClrMapping/>
  </p:clrMapOvr>
  <p:transition spd="slow" advTm="4000">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2410" y="386442"/>
            <a:ext cx="9144001" cy="1371600"/>
          </a:xfrm>
          <a:prstGeom prst="rect">
            <a:avLst/>
          </a:prstGeom>
        </p:spPr>
        <p:txBody>
          <a:bodyP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5400" dirty="0" smtClean="0"/>
              <a:t>OUR MEMBERS </a:t>
            </a:r>
            <a:endParaRPr lang="en-US" sz="5400" dirty="0"/>
          </a:p>
        </p:txBody>
      </p:sp>
      <p:sp>
        <p:nvSpPr>
          <p:cNvPr id="3" name="Content Placeholder 3"/>
          <p:cNvSpPr txBox="1">
            <a:spLocks/>
          </p:cNvSpPr>
          <p:nvPr/>
        </p:nvSpPr>
        <p:spPr>
          <a:xfrm>
            <a:off x="1522410" y="1143000"/>
            <a:ext cx="8534401" cy="5334000"/>
          </a:xfrm>
          <a:prstGeom prst="rect">
            <a:avLst/>
          </a:prstGeom>
        </p:spPr>
        <p:txBody>
          <a:bodyPr>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0" indent="0">
              <a:buNone/>
            </a:pPr>
            <a:r>
              <a:rPr lang="en-US" sz="2000" b="1" dirty="0" smtClean="0">
                <a:solidFill>
                  <a:schemeClr val="tx2">
                    <a:lumMod val="25000"/>
                  </a:schemeClr>
                </a:solidFill>
                <a:latin typeface="Franklin Gothic Medium" panose="020B0603020102020204" pitchFamily="34" charset="0"/>
              </a:rPr>
              <a:t>34. </a:t>
            </a:r>
            <a:r>
              <a:rPr lang="en-US" b="1" dirty="0" err="1">
                <a:solidFill>
                  <a:schemeClr val="tx2">
                    <a:lumMod val="25000"/>
                  </a:schemeClr>
                </a:solidFill>
                <a:latin typeface="Franklin Gothic Medium" panose="020B0603020102020204" pitchFamily="34" charset="0"/>
              </a:rPr>
              <a:t>Lall-Belcon</a:t>
            </a:r>
            <a:r>
              <a:rPr lang="en-US" b="1" dirty="0">
                <a:solidFill>
                  <a:schemeClr val="tx2">
                    <a:lumMod val="25000"/>
                  </a:schemeClr>
                </a:solidFill>
                <a:latin typeface="Franklin Gothic Medium" panose="020B0603020102020204" pitchFamily="34" charset="0"/>
              </a:rPr>
              <a:t> (Guyana) Inc. </a:t>
            </a:r>
            <a:r>
              <a:rPr lang="en-US" b="1" dirty="0" smtClean="0">
                <a:solidFill>
                  <a:schemeClr val="tx2">
                    <a:lumMod val="25000"/>
                  </a:schemeClr>
                </a:solidFill>
                <a:latin typeface="Franklin Gothic Medium" panose="020B0603020102020204" pitchFamily="34" charset="0"/>
              </a:rPr>
              <a:t>                 40.CKHL Shipping &amp; Logistics Ltd.</a:t>
            </a:r>
          </a:p>
          <a:p>
            <a:pPr marL="0" indent="0">
              <a:buNone/>
            </a:pPr>
            <a:r>
              <a:rPr lang="en-US" b="1" dirty="0" smtClean="0">
                <a:solidFill>
                  <a:schemeClr val="tx2">
                    <a:lumMod val="25000"/>
                  </a:schemeClr>
                </a:solidFill>
                <a:latin typeface="Franklin Gothic Medium" panose="020B0603020102020204" pitchFamily="34" charset="0"/>
              </a:rPr>
              <a:t>35. EXXONMOBIL (Guyana) LTD.           41. Air Cargo Pack</a:t>
            </a:r>
            <a:endParaRPr lang="en-US" b="1" dirty="0">
              <a:solidFill>
                <a:schemeClr val="tx2">
                  <a:lumMod val="25000"/>
                </a:schemeClr>
              </a:solidFill>
              <a:latin typeface="Franklin Gothic Medium" panose="020B0603020102020204" pitchFamily="34" charset="0"/>
            </a:endParaRPr>
          </a:p>
          <a:p>
            <a:pPr marL="0" indent="0">
              <a:buNone/>
            </a:pPr>
            <a:r>
              <a:rPr lang="en-US" b="1" dirty="0" smtClean="0">
                <a:solidFill>
                  <a:schemeClr val="tx2">
                    <a:lumMod val="25000"/>
                  </a:schemeClr>
                </a:solidFill>
                <a:latin typeface="Franklin Gothic Medium" panose="020B0603020102020204" pitchFamily="34" charset="0"/>
              </a:rPr>
              <a:t>36. </a:t>
            </a:r>
            <a:r>
              <a:rPr lang="en-US" b="1" dirty="0">
                <a:solidFill>
                  <a:schemeClr val="tx2">
                    <a:lumMod val="25000"/>
                  </a:schemeClr>
                </a:solidFill>
                <a:latin typeface="Franklin Gothic Medium" panose="020B0603020102020204" pitchFamily="34" charset="0"/>
              </a:rPr>
              <a:t>NRG Holdings Inc. </a:t>
            </a:r>
            <a:r>
              <a:rPr lang="en-US" b="1" dirty="0" smtClean="0">
                <a:solidFill>
                  <a:schemeClr val="tx2">
                    <a:lumMod val="25000"/>
                  </a:schemeClr>
                </a:solidFill>
                <a:latin typeface="Franklin Gothic Medium" panose="020B0603020102020204" pitchFamily="34" charset="0"/>
              </a:rPr>
              <a:t>                           42. </a:t>
            </a:r>
            <a:r>
              <a:rPr lang="en-US" b="1" dirty="0" err="1" smtClean="0">
                <a:solidFill>
                  <a:schemeClr val="tx2">
                    <a:lumMod val="25000"/>
                  </a:schemeClr>
                </a:solidFill>
                <a:latin typeface="Franklin Gothic Medium" panose="020B0603020102020204" pitchFamily="34" charset="0"/>
              </a:rPr>
              <a:t>Westzyde</a:t>
            </a:r>
            <a:r>
              <a:rPr lang="en-US" b="1" dirty="0" smtClean="0">
                <a:solidFill>
                  <a:schemeClr val="tx2">
                    <a:lumMod val="25000"/>
                  </a:schemeClr>
                </a:solidFill>
                <a:latin typeface="Franklin Gothic Medium" panose="020B0603020102020204" pitchFamily="34" charset="0"/>
              </a:rPr>
              <a:t> Marine Inc.</a:t>
            </a:r>
            <a:endParaRPr lang="en-US" b="1" dirty="0">
              <a:solidFill>
                <a:schemeClr val="tx2">
                  <a:lumMod val="25000"/>
                </a:schemeClr>
              </a:solidFill>
              <a:latin typeface="Franklin Gothic Medium" panose="020B0603020102020204" pitchFamily="34" charset="0"/>
            </a:endParaRPr>
          </a:p>
          <a:p>
            <a:pPr marL="0" indent="0">
              <a:buNone/>
            </a:pPr>
            <a:r>
              <a:rPr lang="en-US" b="1" dirty="0" smtClean="0">
                <a:solidFill>
                  <a:schemeClr val="tx2">
                    <a:lumMod val="25000"/>
                  </a:schemeClr>
                </a:solidFill>
                <a:latin typeface="Franklin Gothic Medium" panose="020B0603020102020204" pitchFamily="34" charset="0"/>
              </a:rPr>
              <a:t>37. </a:t>
            </a:r>
            <a:r>
              <a:rPr lang="en-US" b="1" dirty="0">
                <a:solidFill>
                  <a:schemeClr val="tx2">
                    <a:lumMod val="25000"/>
                  </a:schemeClr>
                </a:solidFill>
                <a:latin typeface="Franklin Gothic Medium" panose="020B0603020102020204" pitchFamily="34" charset="0"/>
              </a:rPr>
              <a:t>TLC Guyana Inc. </a:t>
            </a:r>
            <a:endParaRPr lang="en-US" b="1" dirty="0" smtClean="0">
              <a:solidFill>
                <a:schemeClr val="tx2">
                  <a:lumMod val="25000"/>
                </a:schemeClr>
              </a:solidFill>
              <a:latin typeface="Franklin Gothic Medium" panose="020B0603020102020204" pitchFamily="34" charset="0"/>
            </a:endParaRPr>
          </a:p>
          <a:p>
            <a:pPr marL="0" indent="0">
              <a:buNone/>
            </a:pPr>
            <a:r>
              <a:rPr lang="en-US" b="1" dirty="0" smtClean="0">
                <a:solidFill>
                  <a:schemeClr val="tx2">
                    <a:lumMod val="25000"/>
                  </a:schemeClr>
                </a:solidFill>
                <a:latin typeface="Franklin Gothic Medium" panose="020B0603020102020204" pitchFamily="34" charset="0"/>
              </a:rPr>
              <a:t>38. Dockyard (Guyana) Port Inc.</a:t>
            </a:r>
          </a:p>
          <a:p>
            <a:pPr marL="0" indent="0">
              <a:buNone/>
            </a:pPr>
            <a:r>
              <a:rPr lang="en-US" b="1" dirty="0" smtClean="0">
                <a:solidFill>
                  <a:schemeClr val="tx2">
                    <a:lumMod val="25000"/>
                  </a:schemeClr>
                </a:solidFill>
                <a:latin typeface="Franklin Gothic Medium" panose="020B0603020102020204" pitchFamily="34" charset="0"/>
              </a:rPr>
              <a:t>39. Mediterranean Shipping Company Guyana Inc. (MSC)</a:t>
            </a:r>
          </a:p>
          <a:p>
            <a:pPr marL="0" indent="0">
              <a:buNone/>
            </a:pPr>
            <a:r>
              <a:rPr lang="en-US" sz="2000" dirty="0" smtClean="0">
                <a:solidFill>
                  <a:schemeClr val="tx2">
                    <a:lumMod val="25000"/>
                  </a:schemeClr>
                </a:solidFill>
                <a:latin typeface="Franklin Gothic Medium" panose="020B0603020102020204" pitchFamily="34" charset="0"/>
              </a:rPr>
              <a:t>                                __________________________</a:t>
            </a:r>
            <a:endParaRPr lang="en-US" sz="2000" dirty="0">
              <a:solidFill>
                <a:schemeClr val="tx2">
                  <a:lumMod val="25000"/>
                </a:schemeClr>
              </a:solidFill>
              <a:latin typeface="Franklin Gothic Medium" panose="020B0603020102020204" pitchFamily="34" charset="0"/>
            </a:endParaRPr>
          </a:p>
          <a:p>
            <a:pPr marL="0" indent="0" algn="ctr">
              <a:buNone/>
            </a:pPr>
            <a:r>
              <a:rPr lang="en-US" sz="2800" b="1" dirty="0" smtClean="0">
                <a:solidFill>
                  <a:schemeClr val="tx2">
                    <a:lumMod val="25000"/>
                  </a:schemeClr>
                </a:solidFill>
                <a:latin typeface="Franklin Gothic Medium" panose="020B0603020102020204" pitchFamily="34" charset="0"/>
              </a:rPr>
              <a:t>SAG is an </a:t>
            </a:r>
            <a:r>
              <a:rPr lang="en-US" sz="2800" dirty="0" smtClean="0">
                <a:solidFill>
                  <a:schemeClr val="tx2">
                    <a:lumMod val="25000"/>
                  </a:schemeClr>
                </a:solidFill>
                <a:latin typeface="Franklin Gothic Medium" panose="020B0603020102020204" pitchFamily="34" charset="0"/>
              </a:rPr>
              <a:t>affiliate</a:t>
            </a:r>
            <a:r>
              <a:rPr lang="en-US" sz="2800" b="1" dirty="0" smtClean="0">
                <a:solidFill>
                  <a:schemeClr val="tx2">
                    <a:lumMod val="25000"/>
                  </a:schemeClr>
                </a:solidFill>
                <a:latin typeface="Franklin Gothic Medium" panose="020B0603020102020204" pitchFamily="34" charset="0"/>
              </a:rPr>
              <a:t> of the Caribbean</a:t>
            </a:r>
          </a:p>
          <a:p>
            <a:pPr marL="0" indent="0">
              <a:buNone/>
            </a:pPr>
            <a:r>
              <a:rPr lang="en-US" sz="2800" b="1" dirty="0" smtClean="0">
                <a:solidFill>
                  <a:schemeClr val="tx2">
                    <a:lumMod val="25000"/>
                  </a:schemeClr>
                </a:solidFill>
                <a:latin typeface="Franklin Gothic Medium" panose="020B0603020102020204" pitchFamily="34" charset="0"/>
              </a:rPr>
              <a:t>                           Shipping Association</a:t>
            </a:r>
            <a:r>
              <a:rPr lang="en-US" sz="2800" dirty="0" smtClean="0">
                <a:solidFill>
                  <a:schemeClr val="tx2">
                    <a:lumMod val="25000"/>
                  </a:schemeClr>
                </a:solidFill>
                <a:latin typeface="Franklin Gothic Medium" panose="020B0603020102020204" pitchFamily="34" charset="0"/>
              </a:rPr>
              <a:t> </a:t>
            </a:r>
            <a:endParaRPr lang="en-US" sz="2800" dirty="0">
              <a:solidFill>
                <a:schemeClr val="tx2">
                  <a:lumMod val="25000"/>
                </a:schemeClr>
              </a:solidFill>
              <a:latin typeface="Franklin Gothic Medium" panose="020B0603020102020204" pitchFamily="34" charset="0"/>
            </a:endParaRPr>
          </a:p>
          <a:p>
            <a:pPr marL="0" indent="0">
              <a:buFont typeface="Arial" pitchFamily="34" charset="0"/>
              <a:buNone/>
            </a:pPr>
            <a:endParaRPr lang="en-US" b="1" dirty="0">
              <a:latin typeface="Franklin Gothic Medium" panose="020B0603020102020204" pitchFamily="34" charset="0"/>
              <a:cs typeface="Calibri" panose="020F0502020204030204" pitchFamily="34" charset="0"/>
            </a:endParaRPr>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18860" t="21111" r="17748" b="22222"/>
          <a:stretch/>
        </p:blipFill>
        <p:spPr>
          <a:xfrm>
            <a:off x="8658223" y="5334000"/>
            <a:ext cx="1143000" cy="1022684"/>
          </a:xfrm>
          <a:prstGeom prst="rect">
            <a:avLst/>
          </a:prstGeom>
        </p:spPr>
      </p:pic>
    </p:spTree>
    <p:extLst>
      <p:ext uri="{BB962C8B-B14F-4D97-AF65-F5344CB8AC3E}">
        <p14:creationId xmlns:p14="http://schemas.microsoft.com/office/powerpoint/2010/main" val="1735722345"/>
      </p:ext>
    </p:extLst>
  </p:cSld>
  <p:clrMapOvr>
    <a:masterClrMapping/>
  </p:clrMapOvr>
  <p:transition spd="slow" advTm="4000">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8751" y="228599"/>
            <a:ext cx="5842862" cy="1058091"/>
          </a:xfrm>
        </p:spPr>
        <p:txBody>
          <a:bodyPr>
            <a:normAutofit/>
          </a:bodyPr>
          <a:lstStyle/>
          <a:p>
            <a:r>
              <a:rPr lang="en-US" sz="4800" dirty="0" smtClean="0"/>
              <a:t>NETWORKING</a:t>
            </a:r>
            <a:endParaRPr lang="en-US" sz="4800" dirty="0"/>
          </a:p>
        </p:txBody>
      </p:sp>
      <p:pic>
        <p:nvPicPr>
          <p:cNvPr id="5" name="Picture 4"/>
          <p:cNvPicPr>
            <a:picLocks noChangeAspect="1"/>
          </p:cNvPicPr>
          <p:nvPr/>
        </p:nvPicPr>
        <p:blipFill rotWithShape="1">
          <a:blip r:embed="rId2" cstate="print">
            <a:extLst>
              <a:ext uri="{28A0092B-C50C-407E-A947-70E740481C1C}">
                <a14:useLocalDpi xmlns:a14="http://schemas.microsoft.com/office/drawing/2010/main" val="0"/>
              </a:ext>
            </a:extLst>
          </a:blip>
          <a:srcRect l="-987" r="987" b="23530"/>
          <a:stretch/>
        </p:blipFill>
        <p:spPr>
          <a:xfrm>
            <a:off x="708750" y="4114800"/>
            <a:ext cx="5233262" cy="2438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76151" y="119799"/>
            <a:ext cx="4646612" cy="220261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26" name="Picture 2" descr="May be an image of one or more peopl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442" y="2515391"/>
            <a:ext cx="4646612" cy="2057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8" name="Picture 4" descr="May be an image of studyi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8750" y="1447800"/>
            <a:ext cx="5233262" cy="247758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30" name="Picture 6" descr="May be an image of one or more people and text"/>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10985" b="10227"/>
          <a:stretch/>
        </p:blipFill>
        <p:spPr bwMode="auto">
          <a:xfrm>
            <a:off x="6551613" y="4709161"/>
            <a:ext cx="4646612" cy="19812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5748910"/>
      </p:ext>
    </p:extLst>
  </p:cSld>
  <p:clrMapOvr>
    <a:masterClrMapping/>
  </p:clrMapOvr>
  <p:transition spd="slow" advTm="4000">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2410" y="386442"/>
            <a:ext cx="9144001" cy="1371600"/>
          </a:xfrm>
          <a:prstGeom prst="rect">
            <a:avLst/>
          </a:prstGeom>
        </p:spPr>
        <p:txBody>
          <a:bodyP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5400" dirty="0" smtClean="0"/>
              <a:t> </a:t>
            </a:r>
            <a:r>
              <a:rPr lang="en-US" sz="4800" dirty="0" smtClean="0"/>
              <a:t>NETWORKING</a:t>
            </a:r>
            <a:endParaRPr lang="en-US" sz="4800" dirty="0"/>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615" y="3907969"/>
            <a:ext cx="2997038" cy="22098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84612" y="1371328"/>
            <a:ext cx="3171200" cy="21592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84612" y="3907969"/>
            <a:ext cx="2942600" cy="22098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7062" y="1371328"/>
            <a:ext cx="2878950" cy="215921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362592" y="1392356"/>
            <a:ext cx="3303819" cy="213818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2" name="Picture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62592" y="3907969"/>
            <a:ext cx="3303820" cy="220980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1424174940"/>
      </p:ext>
    </p:extLst>
  </p:cSld>
  <p:clrMapOvr>
    <a:masterClrMapping/>
  </p:clrMapOvr>
  <p:transition spd="slow" advTm="4000">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160" y="4114800"/>
            <a:ext cx="3884830" cy="20954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722811" y="4114800"/>
            <a:ext cx="3200401" cy="20954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80677" y="1447800"/>
            <a:ext cx="2743200" cy="235411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4" name="Picture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952103" y="1403632"/>
            <a:ext cx="3048000" cy="239827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17" name="Picture 1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89160" y="1447800"/>
            <a:ext cx="3992183" cy="239827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151812" y="4114799"/>
            <a:ext cx="3102736" cy="20954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11" name="Title 1"/>
          <p:cNvSpPr txBox="1">
            <a:spLocks/>
          </p:cNvSpPr>
          <p:nvPr/>
        </p:nvSpPr>
        <p:spPr>
          <a:xfrm>
            <a:off x="559179" y="404943"/>
            <a:ext cx="9144001" cy="1371600"/>
          </a:xfrm>
          <a:prstGeom prst="rect">
            <a:avLst/>
          </a:prstGeom>
        </p:spPr>
        <p:txBody>
          <a:bodyP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5400" dirty="0" smtClean="0"/>
              <a:t> </a:t>
            </a:r>
            <a:r>
              <a:rPr lang="en-US" sz="4800" dirty="0" smtClean="0"/>
              <a:t>SOCIAL ACTIVITIES</a:t>
            </a:r>
            <a:endParaRPr lang="en-US" sz="4800" dirty="0"/>
          </a:p>
        </p:txBody>
      </p:sp>
    </p:spTree>
    <p:extLst>
      <p:ext uri="{BB962C8B-B14F-4D97-AF65-F5344CB8AC3E}">
        <p14:creationId xmlns:p14="http://schemas.microsoft.com/office/powerpoint/2010/main" val="1609803712"/>
      </p:ext>
    </p:extLst>
  </p:cSld>
  <p:clrMapOvr>
    <a:masterClrMapping/>
  </p:clrMapOvr>
  <p:transition spd="slow" advTm="4000">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1522409" y="1817912"/>
            <a:ext cx="3962403" cy="4887688"/>
          </a:xfrm>
          <a:prstGeom prst="rect">
            <a:avLst/>
          </a:prstGeom>
        </p:spPr>
        <p:txBody>
          <a:bodyPr>
            <a:normAutofit lnSpcReduction="10000"/>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2800" dirty="0" smtClean="0">
                <a:solidFill>
                  <a:schemeClr val="bg2">
                    <a:lumMod val="90000"/>
                    <a:lumOff val="10000"/>
                  </a:schemeClr>
                </a:solidFill>
              </a:rPr>
              <a:t>Guyana’s delegation was proud </a:t>
            </a:r>
            <a:r>
              <a:rPr lang="en-US" sz="2800" dirty="0">
                <a:solidFill>
                  <a:schemeClr val="bg2">
                    <a:lumMod val="90000"/>
                    <a:lumOff val="10000"/>
                  </a:schemeClr>
                </a:solidFill>
              </a:rPr>
              <a:t>to be part of the 55th Annual General Meeting, Conference Exhibition of the Caribbean Shipping </a:t>
            </a:r>
            <a:r>
              <a:rPr lang="en-US" sz="2800" dirty="0" smtClean="0">
                <a:solidFill>
                  <a:schemeClr val="bg2">
                    <a:lumMod val="90000"/>
                    <a:lumOff val="10000"/>
                  </a:schemeClr>
                </a:solidFill>
              </a:rPr>
              <a:t>Association, October 12-14, 2025 </a:t>
            </a:r>
            <a:r>
              <a:rPr lang="en-US" sz="2800" dirty="0">
                <a:solidFill>
                  <a:schemeClr val="bg2">
                    <a:lumMod val="90000"/>
                    <a:lumOff val="10000"/>
                  </a:schemeClr>
                </a:solidFill>
              </a:rPr>
              <a:t>in Suriname. </a:t>
            </a:r>
            <a:r>
              <a:rPr lang="en-US" sz="2800" dirty="0" smtClean="0">
                <a:solidFill>
                  <a:schemeClr val="bg2">
                    <a:lumMod val="90000"/>
                    <a:lumOff val="10000"/>
                  </a:schemeClr>
                </a:solidFill>
              </a:rPr>
              <a:t>It was a  </a:t>
            </a:r>
            <a:r>
              <a:rPr lang="en-US" sz="2800" dirty="0">
                <a:solidFill>
                  <a:schemeClr val="bg2">
                    <a:lumMod val="90000"/>
                    <a:lumOff val="10000"/>
                  </a:schemeClr>
                </a:solidFill>
              </a:rPr>
              <a:t>great opportunity to connect, collaborate and advance the regional maritime sector.</a:t>
            </a:r>
          </a:p>
        </p:txBody>
      </p:sp>
      <p:sp>
        <p:nvSpPr>
          <p:cNvPr id="3" name="Title 1"/>
          <p:cNvSpPr txBox="1">
            <a:spLocks/>
          </p:cNvSpPr>
          <p:nvPr/>
        </p:nvSpPr>
        <p:spPr>
          <a:xfrm>
            <a:off x="1522410" y="386442"/>
            <a:ext cx="9144001" cy="1371600"/>
          </a:xfrm>
          <a:prstGeom prst="rect">
            <a:avLst/>
          </a:prstGeom>
        </p:spPr>
        <p:txBody>
          <a:bodyP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4400" dirty="0" smtClean="0"/>
              <a:t>GUYANA REPRESENTED AT  CSA  </a:t>
            </a:r>
          </a:p>
          <a:p>
            <a:r>
              <a:rPr lang="en-US" sz="4400" dirty="0" smtClean="0"/>
              <a:t> 55</a:t>
            </a:r>
            <a:r>
              <a:rPr lang="en-US" sz="4400" baseline="30000" dirty="0" smtClean="0"/>
              <a:t>TH</a:t>
            </a:r>
            <a:r>
              <a:rPr lang="en-US" sz="4400" dirty="0" smtClean="0"/>
              <a:t> AGM  IN SURINAME  </a:t>
            </a:r>
            <a:endParaRPr lang="en-US" sz="4400" dirty="0"/>
          </a:p>
        </p:txBody>
      </p:sp>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b="44444"/>
          <a:stretch/>
        </p:blipFill>
        <p:spPr>
          <a:xfrm>
            <a:off x="5637212" y="1817912"/>
            <a:ext cx="5638800" cy="4354288"/>
          </a:xfrm>
          <a:prstGeom prst="rect">
            <a:avLst/>
          </a:prstGeom>
        </p:spPr>
      </p:pic>
    </p:spTree>
    <p:extLst>
      <p:ext uri="{BB962C8B-B14F-4D97-AF65-F5344CB8AC3E}">
        <p14:creationId xmlns:p14="http://schemas.microsoft.com/office/powerpoint/2010/main" val="2259845287"/>
      </p:ext>
    </p:extLst>
  </p:cSld>
  <p:clrMapOvr>
    <a:masterClrMapping/>
  </p:clrMapOvr>
  <p:transition spd="slow" advTm="4000">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b="23077"/>
          <a:stretch/>
        </p:blipFill>
        <p:spPr>
          <a:xfrm>
            <a:off x="1141411" y="2819400"/>
            <a:ext cx="3610155" cy="2057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41410" y="342900"/>
            <a:ext cx="3610155" cy="21544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Picture 3"/>
          <p:cNvPicPr>
            <a:picLocks noChangeAspect="1"/>
          </p:cNvPicPr>
          <p:nvPr/>
        </p:nvPicPr>
        <p:blipFill rotWithShape="1">
          <a:blip r:embed="rId4" cstate="print">
            <a:extLst>
              <a:ext uri="{28A0092B-C50C-407E-A947-70E740481C1C}">
                <a14:useLocalDpi xmlns:a14="http://schemas.microsoft.com/office/drawing/2010/main" val="0"/>
              </a:ext>
            </a:extLst>
          </a:blip>
          <a:srcRect b="20833"/>
          <a:stretch/>
        </p:blipFill>
        <p:spPr>
          <a:xfrm>
            <a:off x="5149300" y="2897777"/>
            <a:ext cx="3231111" cy="2057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Picture 4"/>
          <p:cNvPicPr>
            <a:picLocks noChangeAspect="1"/>
          </p:cNvPicPr>
          <p:nvPr/>
        </p:nvPicPr>
        <p:blipFill rotWithShape="1">
          <a:blip r:embed="rId5" cstate="print">
            <a:extLst>
              <a:ext uri="{28A0092B-C50C-407E-A947-70E740481C1C}">
                <a14:useLocalDpi xmlns:a14="http://schemas.microsoft.com/office/drawing/2010/main" val="0"/>
              </a:ext>
            </a:extLst>
          </a:blip>
          <a:srcRect l="9075" r="6344"/>
          <a:stretch/>
        </p:blipFill>
        <p:spPr>
          <a:xfrm>
            <a:off x="5149300" y="302623"/>
            <a:ext cx="3231112" cy="21163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Picture 5"/>
          <p:cNvPicPr>
            <a:picLocks noChangeAspect="1"/>
          </p:cNvPicPr>
          <p:nvPr/>
        </p:nvPicPr>
        <p:blipFill rotWithShape="1">
          <a:blip r:embed="rId6" cstate="print">
            <a:extLst>
              <a:ext uri="{28A0092B-C50C-407E-A947-70E740481C1C}">
                <a14:useLocalDpi xmlns:a14="http://schemas.microsoft.com/office/drawing/2010/main" val="0"/>
              </a:ext>
            </a:extLst>
          </a:blip>
          <a:srcRect t="19048" b="9524"/>
          <a:stretch/>
        </p:blipFill>
        <p:spPr>
          <a:xfrm>
            <a:off x="8761412" y="381000"/>
            <a:ext cx="2470238" cy="21163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Picture 6"/>
          <p:cNvPicPr>
            <a:picLocks noChangeAspect="1"/>
          </p:cNvPicPr>
          <p:nvPr/>
        </p:nvPicPr>
        <p:blipFill rotWithShape="1">
          <a:blip r:embed="rId7" cstate="print">
            <a:extLst>
              <a:ext uri="{28A0092B-C50C-407E-A947-70E740481C1C}">
                <a14:useLocalDpi xmlns:a14="http://schemas.microsoft.com/office/drawing/2010/main" val="0"/>
              </a:ext>
            </a:extLst>
          </a:blip>
          <a:srcRect l="8437"/>
          <a:stretch/>
        </p:blipFill>
        <p:spPr>
          <a:xfrm>
            <a:off x="8761412" y="2819400"/>
            <a:ext cx="2480939" cy="2057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extLst>
      <p:ext uri="{BB962C8B-B14F-4D97-AF65-F5344CB8AC3E}">
        <p14:creationId xmlns:p14="http://schemas.microsoft.com/office/powerpoint/2010/main" val="2713405555"/>
      </p:ext>
    </p:extLst>
  </p:cSld>
  <p:clrMapOvr>
    <a:masterClrMapping/>
  </p:clrMapOvr>
  <p:transition spd="slow" advTm="4000">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1522413" y="381000"/>
            <a:ext cx="9144001" cy="1143000"/>
          </a:xfrm>
          <a:prstGeom prst="rect">
            <a:avLst/>
          </a:prstGeom>
        </p:spPr>
        <p:txBody>
          <a:bodyPr>
            <a:normAutofit/>
          </a:bodyPr>
          <a:lstStyle>
            <a:lvl1pPr algn="l" defTabSz="914400" rtl="0" eaLnBrk="1" latinLnBrk="0" hangingPunct="1">
              <a:lnSpc>
                <a:spcPct val="90000"/>
              </a:lnSpc>
              <a:spcBef>
                <a:spcPct val="0"/>
              </a:spcBef>
              <a:buNone/>
              <a:defRPr sz="3600" kern="1200" spc="100" baseline="0">
                <a:solidFill>
                  <a:schemeClr val="tx1"/>
                </a:solidFill>
                <a:latin typeface="+mj-lt"/>
                <a:ea typeface="+mj-ea"/>
                <a:cs typeface="+mj-cs"/>
              </a:defRPr>
            </a:lvl1pPr>
          </a:lstStyle>
          <a:p>
            <a:r>
              <a:rPr lang="en-US" sz="5400" dirty="0" smtClean="0"/>
              <a:t>BECOME A MEMBER</a:t>
            </a:r>
            <a:endParaRPr lang="en-US" sz="5400" dirty="0"/>
          </a:p>
        </p:txBody>
      </p:sp>
      <p:sp>
        <p:nvSpPr>
          <p:cNvPr id="6" name="Content Placeholder 3"/>
          <p:cNvSpPr txBox="1">
            <a:spLocks/>
          </p:cNvSpPr>
          <p:nvPr/>
        </p:nvSpPr>
        <p:spPr>
          <a:xfrm>
            <a:off x="1522413" y="1295400"/>
            <a:ext cx="8534401" cy="4952999"/>
          </a:xfrm>
          <a:prstGeom prst="rect">
            <a:avLst/>
          </a:prstGeom>
        </p:spPr>
        <p:txBody>
          <a:bodyPr>
            <a:normAutofit/>
          </a:bodyPr>
          <a:lstStyle>
            <a:lvl1pPr marL="223838" indent="-223838" algn="l" defTabSz="914400" rtl="0" eaLnBrk="1" latinLnBrk="0" hangingPunct="1">
              <a:lnSpc>
                <a:spcPct val="90000"/>
              </a:lnSpc>
              <a:spcBef>
                <a:spcPts val="1800"/>
              </a:spcBef>
              <a:buClr>
                <a:schemeClr val="accent1"/>
              </a:buClr>
              <a:buSzPct val="100000"/>
              <a:buFont typeface="Arial" pitchFamily="34" charset="0"/>
              <a:buChar char="•"/>
              <a:defRPr sz="2400" kern="1200">
                <a:solidFill>
                  <a:schemeClr val="tx1"/>
                </a:solidFill>
                <a:latin typeface="+mn-lt"/>
                <a:ea typeface="+mn-ea"/>
                <a:cs typeface="+mn-cs"/>
              </a:defRPr>
            </a:lvl1pPr>
            <a:lvl2pPr marL="463550" indent="-231775" algn="l" defTabSz="914400" rtl="0" eaLnBrk="1" latinLnBrk="0" hangingPunct="1">
              <a:lnSpc>
                <a:spcPct val="90000"/>
              </a:lnSpc>
              <a:spcBef>
                <a:spcPts val="1200"/>
              </a:spcBef>
              <a:buClr>
                <a:schemeClr val="accent1"/>
              </a:buClr>
              <a:buSzPct val="100000"/>
              <a:buFont typeface="Arial" pitchFamily="34" charset="0"/>
              <a:buChar char="•"/>
              <a:defRPr sz="2000" kern="1200">
                <a:solidFill>
                  <a:schemeClr val="tx1"/>
                </a:solidFill>
                <a:latin typeface="+mn-lt"/>
                <a:ea typeface="+mn-ea"/>
                <a:cs typeface="+mn-cs"/>
              </a:defRPr>
            </a:lvl2pPr>
            <a:lvl3pPr marL="682625" indent="-219075" algn="l" defTabSz="914400" rtl="0" eaLnBrk="1" latinLnBrk="0" hangingPunct="1">
              <a:lnSpc>
                <a:spcPct val="90000"/>
              </a:lnSpc>
              <a:spcBef>
                <a:spcPts val="600"/>
              </a:spcBef>
              <a:buClr>
                <a:schemeClr val="accent1"/>
              </a:buClr>
              <a:buSzPct val="100000"/>
              <a:buFont typeface="Arial" pitchFamily="34" charset="0"/>
              <a:buChar char="•"/>
              <a:defRPr sz="1800" kern="1200">
                <a:solidFill>
                  <a:schemeClr val="tx1"/>
                </a:solidFill>
                <a:latin typeface="+mn-lt"/>
                <a:ea typeface="+mn-ea"/>
                <a:cs typeface="+mn-cs"/>
              </a:defRPr>
            </a:lvl3pPr>
            <a:lvl4pPr marL="857250" indent="-174625"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4pPr>
            <a:lvl5pPr marL="1030288" indent="-173038" algn="l" defTabSz="914400" rtl="0" eaLnBrk="1" latinLnBrk="0" hangingPunct="1">
              <a:lnSpc>
                <a:spcPct val="90000"/>
              </a:lnSpc>
              <a:spcBef>
                <a:spcPts val="600"/>
              </a:spcBef>
              <a:buClr>
                <a:schemeClr val="accent1"/>
              </a:buClr>
              <a:buSzPct val="100000"/>
              <a:buFont typeface="Arial" pitchFamily="34" charset="0"/>
              <a:buChar char="•"/>
              <a:defRPr sz="1600" kern="1200">
                <a:solidFill>
                  <a:schemeClr val="tx1"/>
                </a:solidFill>
                <a:latin typeface="+mn-lt"/>
                <a:ea typeface="+mn-ea"/>
                <a:cs typeface="+mn-cs"/>
              </a:defRPr>
            </a:lvl5pPr>
            <a:lvl6pPr marL="1207008"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6pPr>
            <a:lvl7pPr marL="1380744"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7pPr>
            <a:lvl8pPr marL="1554480"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8pPr>
            <a:lvl9pPr marL="1728216" indent="-173736" algn="l" defTabSz="914400" rtl="0" eaLnBrk="1" latinLnBrk="0" hangingPunct="1">
              <a:spcBef>
                <a:spcPts val="600"/>
              </a:spcBef>
              <a:buClr>
                <a:schemeClr val="accent1"/>
              </a:buClr>
              <a:buFont typeface="Arial" pitchFamily="34" charset="0"/>
              <a:buChar char="•"/>
              <a:defRPr sz="1600" kern="1200">
                <a:solidFill>
                  <a:schemeClr val="tx1"/>
                </a:solidFill>
                <a:latin typeface="+mn-lt"/>
                <a:ea typeface="+mn-ea"/>
                <a:cs typeface="+mn-cs"/>
              </a:defRPr>
            </a:lvl9pPr>
          </a:lstStyle>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CONTACT US:</a:t>
            </a:r>
          </a:p>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SECRETARY/MANAGER </a:t>
            </a:r>
          </a:p>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TEL: 592-226 2169 /Fax: 592-226 9656</a:t>
            </a:r>
          </a:p>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EMAIL</a:t>
            </a:r>
            <a:r>
              <a:rPr lang="en-US" b="1" dirty="0">
                <a:solidFill>
                  <a:schemeClr val="bg1"/>
                </a:solidFill>
                <a:latin typeface="Franklin Gothic Medium" panose="020B0603020102020204" pitchFamily="34" charset="0"/>
                <a:cs typeface="Calibri" panose="020F0502020204030204" pitchFamily="34" charset="0"/>
              </a:rPr>
              <a:t>:</a:t>
            </a:r>
            <a:r>
              <a:rPr lang="en-US" b="1" dirty="0" smtClean="0">
                <a:solidFill>
                  <a:schemeClr val="bg1"/>
                </a:solidFill>
                <a:latin typeface="Franklin Gothic Medium" panose="020B0603020102020204" pitchFamily="34" charset="0"/>
                <a:cs typeface="Calibri" panose="020F0502020204030204" pitchFamily="34" charset="0"/>
              </a:rPr>
              <a:t> </a:t>
            </a:r>
            <a:r>
              <a:rPr lang="en-US" b="1" dirty="0" smtClean="0">
                <a:solidFill>
                  <a:schemeClr val="bg2">
                    <a:lumMod val="75000"/>
                    <a:lumOff val="25000"/>
                  </a:schemeClr>
                </a:solidFill>
                <a:latin typeface="Franklin Gothic Medium" panose="020B0603020102020204" pitchFamily="34" charset="0"/>
                <a:cs typeface="Calibri" panose="020F0502020204030204" pitchFamily="34" charset="0"/>
              </a:rPr>
              <a:t>saginc@networksgy.com</a:t>
            </a:r>
          </a:p>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Lot 10-11 Lombard St., </a:t>
            </a:r>
            <a:r>
              <a:rPr lang="en-US" b="1" dirty="0" err="1" smtClean="0">
                <a:solidFill>
                  <a:schemeClr val="bg1"/>
                </a:solidFill>
                <a:latin typeface="Franklin Gothic Medium" panose="020B0603020102020204" pitchFamily="34" charset="0"/>
                <a:cs typeface="Calibri" panose="020F0502020204030204" pitchFamily="34" charset="0"/>
              </a:rPr>
              <a:t>Werk</a:t>
            </a:r>
            <a:r>
              <a:rPr lang="en-US" b="1" dirty="0" smtClean="0">
                <a:solidFill>
                  <a:schemeClr val="bg1"/>
                </a:solidFill>
                <a:latin typeface="Franklin Gothic Medium" panose="020B0603020102020204" pitchFamily="34" charset="0"/>
                <a:cs typeface="Calibri" panose="020F0502020204030204" pitchFamily="34" charset="0"/>
              </a:rPr>
              <a:t>-</a:t>
            </a:r>
            <a:r>
              <a:rPr lang="en-US" b="1" dirty="0" err="1" smtClean="0">
                <a:solidFill>
                  <a:schemeClr val="bg1"/>
                </a:solidFill>
                <a:latin typeface="Franklin Gothic Medium" panose="020B0603020102020204" pitchFamily="34" charset="0"/>
                <a:cs typeface="Calibri" panose="020F0502020204030204" pitchFamily="34" charset="0"/>
              </a:rPr>
              <a:t>en</a:t>
            </a:r>
            <a:r>
              <a:rPr lang="en-US" b="1" dirty="0" smtClean="0">
                <a:solidFill>
                  <a:schemeClr val="bg1"/>
                </a:solidFill>
                <a:latin typeface="Franklin Gothic Medium" panose="020B0603020102020204" pitchFamily="34" charset="0"/>
                <a:cs typeface="Calibri" panose="020F0502020204030204" pitchFamily="34" charset="0"/>
              </a:rPr>
              <a:t>-Rust, Georgetown, Guyana</a:t>
            </a:r>
          </a:p>
          <a:p>
            <a:pPr marL="0" indent="0">
              <a:buFont typeface="Arial" pitchFamily="34" charset="0"/>
              <a:buNone/>
            </a:pPr>
            <a:r>
              <a:rPr lang="en-US" b="1" dirty="0" smtClean="0">
                <a:solidFill>
                  <a:schemeClr val="bg1"/>
                </a:solidFill>
                <a:latin typeface="Franklin Gothic Medium" panose="020B0603020102020204" pitchFamily="34" charset="0"/>
                <a:cs typeface="Calibri" panose="020F0502020204030204" pitchFamily="34" charset="0"/>
              </a:rPr>
              <a:t>Website: www.shipping.org.gy</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79812" y="4867159"/>
            <a:ext cx="1561905" cy="429802"/>
          </a:xfrm>
          <a:prstGeom prst="rect">
            <a:avLst/>
          </a:prstGeom>
        </p:spPr>
      </p:pic>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70726" y="4867159"/>
            <a:ext cx="1714286" cy="431746"/>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23955" y="1447800"/>
            <a:ext cx="1999457" cy="1899725"/>
          </a:xfrm>
          <a:prstGeom prst="rect">
            <a:avLst/>
          </a:prstGeom>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768635" y="4279782"/>
            <a:ext cx="1604555" cy="1604555"/>
          </a:xfrm>
          <a:prstGeom prst="rect">
            <a:avLst/>
          </a:prstGeom>
        </p:spPr>
      </p:pic>
    </p:spTree>
    <p:extLst>
      <p:ext uri="{BB962C8B-B14F-4D97-AF65-F5344CB8AC3E}">
        <p14:creationId xmlns:p14="http://schemas.microsoft.com/office/powerpoint/2010/main" val="2765137111"/>
      </p:ext>
    </p:extLst>
  </p:cSld>
  <p:clrMapOvr>
    <a:masterClrMapping/>
  </p:clrMapOvr>
  <p:transition spd="slow" advTm="4000">
    <p:push dir="u"/>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Digital Blue Tunnel 16x9">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02895261.potx" id="{4CBF9558-C12D-4F51-9AA3-9D0796951DBC}" vid="{FFC159E6-A134-46E7-B1A0-C306E39FC295}"/>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4986</TotalTime>
  <Words>852</Words>
  <Application>Microsoft Office PowerPoint</Application>
  <PresentationFormat>Custom</PresentationFormat>
  <Paragraphs>110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Calibri</vt:lpstr>
      <vt:lpstr>Corbel</vt:lpstr>
      <vt:lpstr>Franklin Gothic Medium</vt:lpstr>
      <vt:lpstr>Gotham</vt:lpstr>
      <vt:lpstr>Wingdings</vt:lpstr>
      <vt:lpstr>Digital Blue Tunnel 16x9</vt:lpstr>
      <vt:lpstr>Shipping Association of Guyana (SAG)</vt:lpstr>
      <vt:lpstr>PowerPoint Presentation</vt:lpstr>
      <vt:lpstr>PowerPoint Presentation</vt:lpstr>
      <vt:lpstr>WHO WE ARE </vt:lpstr>
      <vt:lpstr>WHO WE ARE CONT’D</vt:lpstr>
      <vt:lpstr>OUR MISSION </vt:lpstr>
      <vt:lpstr>OUR OBJECTIVES</vt:lpstr>
      <vt:lpstr>OUR OBJECTIVES CONT’D</vt:lpstr>
      <vt:lpstr>OUR MANAGEMENT </vt:lpstr>
      <vt:lpstr>Management Committee</vt:lpstr>
      <vt:lpstr>SAG represented at  24th CSA Executives Conference (CSEC) in Curacao May 17-19, 2026</vt:lpstr>
      <vt:lpstr>PowerPoint Presentation</vt:lpstr>
      <vt:lpstr>Training</vt:lpstr>
      <vt:lpstr>PowerPoint Presentation</vt:lpstr>
      <vt:lpstr>PowerPoint Presentation</vt:lpstr>
      <vt:lpstr>OUR MEMBERS </vt:lpstr>
      <vt:lpstr>PowerPoint Presentation</vt:lpstr>
      <vt:lpstr>NETWORKING</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Shipping Association of Guyana</dc:title>
  <dc:creator>Troy Peters</dc:creator>
  <cp:lastModifiedBy>Troy Peters</cp:lastModifiedBy>
  <cp:revision>182</cp:revision>
  <cp:lastPrinted>2025-09-23T16:40:57Z</cp:lastPrinted>
  <dcterms:created xsi:type="dcterms:W3CDTF">2025-09-19T19:33:10Z</dcterms:created>
  <dcterms:modified xsi:type="dcterms:W3CDTF">2026-10-06T01:06:59Z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